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  <p:sldMasterId id="2147483660" r:id="rId5"/>
  </p:sldMasterIdLst>
  <p:notesMasterIdLst>
    <p:notesMasterId r:id="rId36"/>
  </p:notesMasterIdLst>
  <p:handoutMasterIdLst>
    <p:handoutMasterId r:id="rId37"/>
  </p:handoutMasterIdLst>
  <p:sldIdLst>
    <p:sldId id="256" r:id="rId6"/>
    <p:sldId id="325" r:id="rId7"/>
    <p:sldId id="269" r:id="rId8"/>
    <p:sldId id="318" r:id="rId9"/>
    <p:sldId id="282" r:id="rId10"/>
    <p:sldId id="314" r:id="rId11"/>
    <p:sldId id="313" r:id="rId12"/>
    <p:sldId id="260" r:id="rId13"/>
    <p:sldId id="331" r:id="rId14"/>
    <p:sldId id="316" r:id="rId15"/>
    <p:sldId id="329" r:id="rId16"/>
    <p:sldId id="330" r:id="rId17"/>
    <p:sldId id="328" r:id="rId18"/>
    <p:sldId id="332" r:id="rId19"/>
    <p:sldId id="333" r:id="rId20"/>
    <p:sldId id="312" r:id="rId21"/>
    <p:sldId id="263" r:id="rId22"/>
    <p:sldId id="265" r:id="rId23"/>
    <p:sldId id="262" r:id="rId24"/>
    <p:sldId id="266" r:id="rId25"/>
    <p:sldId id="268" r:id="rId26"/>
    <p:sldId id="351" r:id="rId27"/>
    <p:sldId id="352" r:id="rId28"/>
    <p:sldId id="341" r:id="rId29"/>
    <p:sldId id="350" r:id="rId30"/>
    <p:sldId id="322" r:id="rId31"/>
    <p:sldId id="272" r:id="rId32"/>
    <p:sldId id="270" r:id="rId33"/>
    <p:sldId id="315" r:id="rId34"/>
    <p:sldId id="290" r:id="rId35"/>
  </p:sldIdLst>
  <p:sldSz cx="9144000" cy="5143500" type="screen16x9"/>
  <p:notesSz cx="6858000" cy="9144000"/>
  <p:embeddedFontLst>
    <p:embeddedFont>
      <p:font typeface="Comfortaa" panose="020B0604020202020204" charset="0"/>
      <p:regular r:id="rId38"/>
      <p:bold r:id="rId39"/>
    </p:embeddedFont>
    <p:embeddedFont>
      <p:font typeface="Franklin Gothic Demi" panose="020B0703020102020204" pitchFamily="34" charset="0"/>
      <p:regular r:id="rId40"/>
      <p:italic r:id="rId41"/>
    </p:embeddedFont>
    <p:embeddedFont>
      <p:font typeface="Manrope" panose="020B0604020202020204" charset="0"/>
      <p:regular r:id="rId42"/>
      <p:bold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01902"/>
    <a:srgbClr val="142234"/>
    <a:srgbClr val="010409"/>
    <a:srgbClr val="0D1117"/>
    <a:srgbClr val="1D1D1D"/>
    <a:srgbClr val="FEFEFE"/>
    <a:srgbClr val="F8DAB4"/>
    <a:srgbClr val="D5BE97"/>
    <a:srgbClr val="20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9AD89-53C3-FD6E-9602-1BF6C12F034C}" v="852" dt="2024-10-23T15:59:27.761"/>
    <p1510:client id="{46310F56-1106-3EA0-DD66-FF97B5DA027A}" v="151" dt="2024-10-24T11:47:35.561"/>
    <p1510:client id="{466AEF90-5164-425A-8F57-85931A1B6D44}" v="237" dt="2024-10-23T13:45:36.840"/>
    <p1510:client id="{51D9D67B-DC0B-D269-4D90-A6A315C9EFD5}" v="10" dt="2024-10-24T00:54:16.380"/>
    <p1510:client id="{768A8EA1-81D8-4404-A0D9-CD65843F9AA6}" v="497" dt="2024-10-24T11:43:35.063"/>
    <p1510:client id="{92A3309F-F3B1-2D50-266B-53AD7F179827}" v="9" dt="2024-10-23T21:37:18.459"/>
    <p1510:client id="{992EA471-A60C-B893-A923-F1E4CEB062D8}" v="2" dt="2024-10-24T16:47:32.707"/>
    <p1510:client id="{9D5D77D7-623A-4E02-977F-D0B59E46A2CF}" v="451" dt="2024-10-23T19:58:56.462"/>
    <p1510:client id="{CDF6352E-AD2F-60F5-C258-EB143F5CBA36}" v="81" dt="2024-10-23T15:52:27.191"/>
    <p1510:client id="{D6FDBB04-7B9A-5A41-A12E-2705D223E6BD}" v="16" dt="2024-10-23T13:50:29.947"/>
    <p1510:client id="{D717F9DE-A621-DD8E-9967-9BE9BDC357F6}" v="57" dt="2024-10-23T21:28:59.903"/>
  </p1510:revLst>
</p1510:revInfo>
</file>

<file path=ppt/tableStyles.xml><?xml version="1.0" encoding="utf-8"?>
<a:tblStyleLst xmlns:a="http://schemas.openxmlformats.org/drawingml/2006/main" def="{1080623E-C791-4D26-979E-975BE3BF4B5E}">
  <a:tblStyle styleId="{1080623E-C791-4D26-979E-975BE3BF4B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2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5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6_0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6_0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0" cap="none" spc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Métricas da</a:t>
            </a:r>
            <a:r>
              <a:rPr lang="pt-BR" b="0" cap="none" spc="0" baseline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Umidade (%) </a:t>
            </a:r>
            <a:endParaRPr lang="pt-BR" b="0" cap="none" spc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23265323845656999"/>
          <c:y val="1.11872396404297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2529937988340981"/>
          <c:y val="0.14595469859479285"/>
          <c:w val="0.72030826612260512"/>
          <c:h val="0.75365161098434341"/>
        </c:manualLayout>
      </c:layou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Mínima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val>
            <c:numRef>
              <c:f>Planilha1!$B$2:$B$5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B2-48A8-8C33-0D685DBA9E0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Planilha1!$C$2:$C$5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0F-4D17-95C8-2665B2A43863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Máxima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val>
            <c:numRef>
              <c:f>Planilha1!$D$2:$D$5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0F-4D17-95C8-2665B2A43863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Em alerta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Planilha1!$E$2:$E$5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0F-4D17-95C8-2665B2A438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1721152"/>
        <c:axId val="1791711552"/>
      </c:lineChart>
      <c:catAx>
        <c:axId val="1791721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91711552"/>
        <c:crosses val="autoZero"/>
        <c:auto val="1"/>
        <c:lblAlgn val="ctr"/>
        <c:lblOffset val="100"/>
        <c:noMultiLvlLbl val="0"/>
      </c:catAx>
      <c:valAx>
        <c:axId val="1791711552"/>
        <c:scaling>
          <c:orientation val="minMax"/>
          <c:max val="100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rgbClr val="142234">
              <a:alpha val="61000"/>
            </a:srgbClr>
          </a:solidFill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7211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8.6614966910910765E-2"/>
          <c:y val="0.92303736631454614"/>
          <c:w val="0.89390847524009809"/>
          <c:h val="6.6788596548782886E-2"/>
        </c:manualLayout>
      </c:layout>
      <c:overlay val="0"/>
      <c:spPr>
        <a:solidFill>
          <a:schemeClr val="tx1">
            <a:lumMod val="10000"/>
          </a:schemeClr>
        </a:solidFill>
        <a:ln>
          <a:solidFill>
            <a:srgbClr val="FFFFFF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1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1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0" cap="none" spc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Métricas da</a:t>
            </a:r>
            <a:r>
              <a:rPr lang="pt-BR" b="0" cap="none" spc="0" baseline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Temperatura (Cº) </a:t>
            </a:r>
            <a:endParaRPr lang="pt-BR" b="0" cap="none" spc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30560239129947259"/>
          <c:y val="3.66378564257607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7194237836351414"/>
          <c:y val="0.11591308679265883"/>
          <c:w val="0.72030826612260512"/>
          <c:h val="0.75365161098434341"/>
        </c:manualLayout>
      </c:layout>
      <c:lineChart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Mínima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val>
            <c:numRef>
              <c:f>Planilha1!$B$2:$B$5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C7-4CA6-A06C-5AD2124305D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val>
            <c:numRef>
              <c:f>Planilha1!$C$2:$C$5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C7-4CA6-A06C-5AD2124305DC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Máxima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>
              <a:softEdge rad="12700"/>
            </a:effectLst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chemeClr val="accent3"/>
                </a:solidFill>
              </a:ln>
              <a:effectLst>
                <a:softEdge rad="12700"/>
              </a:effectLst>
            </c:spPr>
          </c:marker>
          <c:val>
            <c:numRef>
              <c:f>Planilha1!$D$2:$D$5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C7-4CA6-A06C-5AD2124305DC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Em alerta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val>
            <c:numRef>
              <c:f>Planilha1!$E$2:$E$5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2E-4061-B6D0-4E594822D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1721152"/>
        <c:axId val="1791711552"/>
      </c:lineChart>
      <c:catAx>
        <c:axId val="179172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711552"/>
        <c:crosses val="autoZero"/>
        <c:auto val="1"/>
        <c:lblAlgn val="ctr"/>
        <c:lblOffset val="100"/>
        <c:noMultiLvlLbl val="0"/>
      </c:catAx>
      <c:valAx>
        <c:axId val="1791711552"/>
        <c:scaling>
          <c:orientation val="minMax"/>
          <c:max val="15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rgbClr val="142234">
              <a:alpha val="61000"/>
            </a:srgbClr>
          </a:solidFill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7211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136629924293557E-2"/>
          <c:y val="0.91069543985425006"/>
          <c:w val="0.94586337007570653"/>
          <c:h val="8.5955726506408286E-2"/>
        </c:manualLayout>
      </c:layout>
      <c:overlay val="0"/>
      <c:spPr>
        <a:solidFill>
          <a:schemeClr val="tx1">
            <a:lumMod val="10000"/>
          </a:schemeClr>
        </a:solidFill>
        <a:ln>
          <a:solidFill>
            <a:srgbClr val="FEFEFE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1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58E5124-9FEE-51B3-BB6B-18E64A4DB9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7BF83E3-8563-AAC7-FD04-BFB3CC9E5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F21C6-2CA6-4AC7-AF17-6D8DA7B32D4D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202F5F-AA0F-33E3-5932-A6104B1E0E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FD4FF5-ACB3-49E5-7803-EF332D5FF8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8B80E-89B1-43B2-881A-A235F54F6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90095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ba3092fb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ba3092fb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608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a2b7d291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a2b7d291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699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a2b7d291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a2b7d291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012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a2b7d291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a2b7d291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030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2FB804F2-E4FB-AAA6-27C5-FAF8ED0A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ca60e830d_0_7:notes">
            <a:extLst>
              <a:ext uri="{FF2B5EF4-FFF2-40B4-BE49-F238E27FC236}">
                <a16:creationId xmlns:a16="http://schemas.microsoft.com/office/drawing/2014/main" id="{BC8FEB1E-65C2-BE98-D003-46AC6CFD9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ca60e830d_0_7:notes">
            <a:extLst>
              <a:ext uri="{FF2B5EF4-FFF2-40B4-BE49-F238E27FC236}">
                <a16:creationId xmlns:a16="http://schemas.microsoft.com/office/drawing/2014/main" id="{EA313083-C27D-FC74-4548-8E942F5D2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442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2FB804F2-E4FB-AAA6-27C5-FAF8ED0A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ca60e830d_0_7:notes">
            <a:extLst>
              <a:ext uri="{FF2B5EF4-FFF2-40B4-BE49-F238E27FC236}">
                <a16:creationId xmlns:a16="http://schemas.microsoft.com/office/drawing/2014/main" id="{BC8FEB1E-65C2-BE98-D003-46AC6CFD9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ca60e830d_0_7:notes">
            <a:extLst>
              <a:ext uri="{FF2B5EF4-FFF2-40B4-BE49-F238E27FC236}">
                <a16:creationId xmlns:a16="http://schemas.microsoft.com/office/drawing/2014/main" id="{EA313083-C27D-FC74-4548-8E942F5D2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06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2FB804F2-E4FB-AAA6-27C5-FAF8ED0A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ca60e830d_0_7:notes">
            <a:extLst>
              <a:ext uri="{FF2B5EF4-FFF2-40B4-BE49-F238E27FC236}">
                <a16:creationId xmlns:a16="http://schemas.microsoft.com/office/drawing/2014/main" id="{BC8FEB1E-65C2-BE98-D003-46AC6CFD9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ca60e830d_0_7:notes">
            <a:extLst>
              <a:ext uri="{FF2B5EF4-FFF2-40B4-BE49-F238E27FC236}">
                <a16:creationId xmlns:a16="http://schemas.microsoft.com/office/drawing/2014/main" id="{EA313083-C27D-FC74-4548-8E942F5D2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85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ba3092fb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ba3092fb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ca60e83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ca60e83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ca60e830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ca60e830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c1d42393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c1d42393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982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ca60e830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ca60e830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ca60e830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ca60e830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ca60e830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ca60e830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00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ca60e830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ca60e830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009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ca60e830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ca60e830d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399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ca60e830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ca60e830d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229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>
          <a:extLst>
            <a:ext uri="{FF2B5EF4-FFF2-40B4-BE49-F238E27FC236}">
              <a16:creationId xmlns:a16="http://schemas.microsoft.com/office/drawing/2014/main" id="{6C3ED180-768C-A1C8-D1F5-43470C9E8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ca60e830d_0_156:notes">
            <a:extLst>
              <a:ext uri="{FF2B5EF4-FFF2-40B4-BE49-F238E27FC236}">
                <a16:creationId xmlns:a16="http://schemas.microsoft.com/office/drawing/2014/main" id="{09F863DE-8571-627F-4CE0-112629723D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3ca60e830d_0_156:notes">
            <a:extLst>
              <a:ext uri="{FF2B5EF4-FFF2-40B4-BE49-F238E27FC236}">
                <a16:creationId xmlns:a16="http://schemas.microsoft.com/office/drawing/2014/main" id="{27FDD22A-4CED-B32E-42EF-193689251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492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c27cc97d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3c27cc97d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ca60e830d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3ca60e830d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>
          <a:extLst>
            <a:ext uri="{FF2B5EF4-FFF2-40B4-BE49-F238E27FC236}">
              <a16:creationId xmlns:a16="http://schemas.microsoft.com/office/drawing/2014/main" id="{D7650319-327C-DA78-2180-9CE3B8B24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ca60e830d_0_211:notes">
            <a:extLst>
              <a:ext uri="{FF2B5EF4-FFF2-40B4-BE49-F238E27FC236}">
                <a16:creationId xmlns:a16="http://schemas.microsoft.com/office/drawing/2014/main" id="{0BFFB327-F777-8481-4BCA-F847BB0B92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3ca60e830d_0_211:notes">
            <a:extLst>
              <a:ext uri="{FF2B5EF4-FFF2-40B4-BE49-F238E27FC236}">
                <a16:creationId xmlns:a16="http://schemas.microsoft.com/office/drawing/2014/main" id="{E1E28BE5-F841-3748-2473-0437ED33E9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6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ca60e830d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3ca60e830d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3c27cc97d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13c27cc97d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9E1FF72B-2D59-172A-6718-25FE7528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c27cc97dd_0_73:notes">
            <a:extLst>
              <a:ext uri="{FF2B5EF4-FFF2-40B4-BE49-F238E27FC236}">
                <a16:creationId xmlns:a16="http://schemas.microsoft.com/office/drawing/2014/main" id="{49E72E1D-323D-6712-42AA-2355E881C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3c27cc97dd_0_73:notes">
            <a:extLst>
              <a:ext uri="{FF2B5EF4-FFF2-40B4-BE49-F238E27FC236}">
                <a16:creationId xmlns:a16="http://schemas.microsoft.com/office/drawing/2014/main" id="{4AD198CE-21D7-7E84-DFF0-BA884955B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3c27cc97dd_0_12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3c27cc97dd_0_12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>
          <a:extLst>
            <a:ext uri="{FF2B5EF4-FFF2-40B4-BE49-F238E27FC236}">
              <a16:creationId xmlns:a16="http://schemas.microsoft.com/office/drawing/2014/main" id="{EAA34E9B-5E5F-C566-6C6E-82FD16A7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3c27cc97dd_0_12797:notes">
            <a:extLst>
              <a:ext uri="{FF2B5EF4-FFF2-40B4-BE49-F238E27FC236}">
                <a16:creationId xmlns:a16="http://schemas.microsoft.com/office/drawing/2014/main" id="{5BBBAAEA-3598-98DB-D0F1-C2E1D9E8AC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3c27cc97dd_0_12797:notes">
            <a:extLst>
              <a:ext uri="{FF2B5EF4-FFF2-40B4-BE49-F238E27FC236}">
                <a16:creationId xmlns:a16="http://schemas.microsoft.com/office/drawing/2014/main" id="{D62F91AB-B201-ED10-AA54-E05F2A8C8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843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ba3092fb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ba3092fb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a60e830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a60e830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ba3092fb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ba3092fb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84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463300"/>
            <a:ext cx="4105200" cy="227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68975"/>
            <a:ext cx="30657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1734963" y="1319347"/>
            <a:ext cx="15447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241313" y="1907374"/>
            <a:ext cx="2532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1241388" y="2375724"/>
            <a:ext cx="253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5864263" y="1319347"/>
            <a:ext cx="15447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5370613" y="1907374"/>
            <a:ext cx="2532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5370688" y="2375724"/>
            <a:ext cx="253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1734963" y="2977609"/>
            <a:ext cx="15447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1241313" y="3581475"/>
            <a:ext cx="2532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1241388" y="4049825"/>
            <a:ext cx="253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64263" y="2977609"/>
            <a:ext cx="15447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5370613" y="3581475"/>
            <a:ext cx="2532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5370688" y="4049825"/>
            <a:ext cx="253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713225" y="2849175"/>
            <a:ext cx="4671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2"/>
          </p:nvPr>
        </p:nvSpPr>
        <p:spPr>
          <a:xfrm>
            <a:off x="713366" y="1817050"/>
            <a:ext cx="4671600" cy="10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 hasCustomPrompt="1"/>
          </p:nvPr>
        </p:nvSpPr>
        <p:spPr>
          <a:xfrm>
            <a:off x="722796" y="542223"/>
            <a:ext cx="3858900" cy="6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1"/>
          </p:nvPr>
        </p:nvSpPr>
        <p:spPr>
          <a:xfrm>
            <a:off x="722804" y="1163052"/>
            <a:ext cx="38589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2" hasCustomPrompt="1"/>
          </p:nvPr>
        </p:nvSpPr>
        <p:spPr>
          <a:xfrm>
            <a:off x="4562296" y="2054485"/>
            <a:ext cx="3858900" cy="6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3"/>
          </p:nvPr>
        </p:nvSpPr>
        <p:spPr>
          <a:xfrm>
            <a:off x="4562304" y="2675315"/>
            <a:ext cx="38589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4" hasCustomPrompt="1"/>
          </p:nvPr>
        </p:nvSpPr>
        <p:spPr>
          <a:xfrm>
            <a:off x="731846" y="3566748"/>
            <a:ext cx="3858900" cy="6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5"/>
          </p:nvPr>
        </p:nvSpPr>
        <p:spPr>
          <a:xfrm>
            <a:off x="731854" y="4187577"/>
            <a:ext cx="38589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 columns">
  <p:cSld name="TITLE_AND_TWO_COLUMNS_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"/>
          </p:nvPr>
        </p:nvSpPr>
        <p:spPr>
          <a:xfrm>
            <a:off x="1546037" y="1509300"/>
            <a:ext cx="2401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2"/>
          </p:nvPr>
        </p:nvSpPr>
        <p:spPr>
          <a:xfrm>
            <a:off x="1546125" y="1984675"/>
            <a:ext cx="24015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3"/>
          </p:nvPr>
        </p:nvSpPr>
        <p:spPr>
          <a:xfrm>
            <a:off x="5189362" y="1509300"/>
            <a:ext cx="2401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4"/>
          </p:nvPr>
        </p:nvSpPr>
        <p:spPr>
          <a:xfrm>
            <a:off x="5189450" y="1984675"/>
            <a:ext cx="24015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5"/>
          </p:nvPr>
        </p:nvSpPr>
        <p:spPr>
          <a:xfrm>
            <a:off x="1567066" y="3249550"/>
            <a:ext cx="2401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6"/>
          </p:nvPr>
        </p:nvSpPr>
        <p:spPr>
          <a:xfrm>
            <a:off x="1567154" y="3724925"/>
            <a:ext cx="24015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7"/>
          </p:nvPr>
        </p:nvSpPr>
        <p:spPr>
          <a:xfrm>
            <a:off x="5209287" y="3249550"/>
            <a:ext cx="2401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8"/>
          </p:nvPr>
        </p:nvSpPr>
        <p:spPr>
          <a:xfrm>
            <a:off x="5209375" y="3724925"/>
            <a:ext cx="24015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707647" y="1825619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2"/>
          </p:nvPr>
        </p:nvSpPr>
        <p:spPr>
          <a:xfrm>
            <a:off x="707647" y="2224794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3"/>
          </p:nvPr>
        </p:nvSpPr>
        <p:spPr>
          <a:xfrm>
            <a:off x="3471922" y="1825619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4"/>
          </p:nvPr>
        </p:nvSpPr>
        <p:spPr>
          <a:xfrm>
            <a:off x="3471922" y="2224794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5"/>
          </p:nvPr>
        </p:nvSpPr>
        <p:spPr>
          <a:xfrm>
            <a:off x="6236197" y="1825619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6"/>
          </p:nvPr>
        </p:nvSpPr>
        <p:spPr>
          <a:xfrm>
            <a:off x="6236197" y="2224794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7"/>
          </p:nvPr>
        </p:nvSpPr>
        <p:spPr>
          <a:xfrm>
            <a:off x="707647" y="3578714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8"/>
          </p:nvPr>
        </p:nvSpPr>
        <p:spPr>
          <a:xfrm>
            <a:off x="707647" y="3977889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9"/>
          </p:nvPr>
        </p:nvSpPr>
        <p:spPr>
          <a:xfrm>
            <a:off x="3471922" y="3578714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13"/>
          </p:nvPr>
        </p:nvSpPr>
        <p:spPr>
          <a:xfrm>
            <a:off x="3471922" y="3977889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4"/>
          </p:nvPr>
        </p:nvSpPr>
        <p:spPr>
          <a:xfrm>
            <a:off x="6236197" y="3578714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5"/>
          </p:nvPr>
        </p:nvSpPr>
        <p:spPr>
          <a:xfrm>
            <a:off x="6236197" y="3977889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2637797" y="1264600"/>
            <a:ext cx="3868500" cy="16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2637775" y="2937799"/>
            <a:ext cx="38685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2975498" y="539500"/>
            <a:ext cx="31770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1"/>
          </p:nvPr>
        </p:nvSpPr>
        <p:spPr>
          <a:xfrm>
            <a:off x="2972225" y="1531826"/>
            <a:ext cx="31836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1"/>
          <p:cNvSpPr txBox="1"/>
          <p:nvPr/>
        </p:nvSpPr>
        <p:spPr>
          <a:xfrm>
            <a:off x="1935950" y="4165500"/>
            <a:ext cx="52722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and infographics &amp; images by </a:t>
            </a: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04780">
            <a:off x="7882225" y="45299"/>
            <a:ext cx="857550" cy="79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9446">
            <a:off x="131448" y="4124369"/>
            <a:ext cx="1163553" cy="111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2628" y="339600"/>
            <a:ext cx="957375" cy="9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239975" y="-380425"/>
            <a:ext cx="1266775" cy="120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9589">
            <a:off x="7562396" y="3668691"/>
            <a:ext cx="1978708" cy="187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81566">
            <a:off x="-169299" y="3978596"/>
            <a:ext cx="1132001" cy="10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50056">
            <a:off x="7303213" y="-533877"/>
            <a:ext cx="1608176" cy="155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614650" y="2280711"/>
            <a:ext cx="3914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852750" y="1288539"/>
            <a:ext cx="14385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118675" y="3290211"/>
            <a:ext cx="2906700" cy="6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5103800" y="1328725"/>
            <a:ext cx="3327300" cy="164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ubTitle" idx="1"/>
          </p:nvPr>
        </p:nvSpPr>
        <p:spPr>
          <a:xfrm>
            <a:off x="5103875" y="2974225"/>
            <a:ext cx="3327300" cy="10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074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09863" y="1254475"/>
            <a:ext cx="7717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713276" y="1303750"/>
            <a:ext cx="31107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713373" y="1779120"/>
            <a:ext cx="3110700" cy="10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713225" y="3082375"/>
            <a:ext cx="31107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713317" y="3558787"/>
            <a:ext cx="3110700" cy="10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13225" y="992331"/>
            <a:ext cx="4361700" cy="10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13225" y="2072169"/>
            <a:ext cx="4361700" cy="20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256450" y="1430850"/>
            <a:ext cx="4631100" cy="22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4959475" y="3624193"/>
            <a:ext cx="3471300" cy="8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>
                <a:latin typeface="Manrope"/>
                <a:ea typeface="Manrope"/>
                <a:cs typeface="Manrope"/>
                <a:sym typeface="Manrop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675963" y="1745550"/>
            <a:ext cx="5792100" cy="12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7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675975" y="2955750"/>
            <a:ext cx="57921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8" r:id="rId14"/>
    <p:sldLayoutId id="2147483669" r:id="rId15"/>
    <p:sldLayoutId id="2147483670" r:id="rId16"/>
    <p:sldLayoutId id="2147483677" r:id="rId17"/>
    <p:sldLayoutId id="2147483678" r:id="rId18"/>
    <p:sldLayoutId id="2147483679" r:id="rId19"/>
    <p:sldLayoutId id="214748368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6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43.png"/><Relationship Id="rId12" Type="http://schemas.openxmlformats.org/officeDocument/2006/relationships/image" Target="../media/image50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5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7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2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12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10.png"/><Relationship Id="rId5" Type="http://schemas.openxmlformats.org/officeDocument/2006/relationships/chart" Target="../charts/chart1.xml"/><Relationship Id="rId10" Type="http://schemas.openxmlformats.org/officeDocument/2006/relationships/image" Target="../media/image73.sv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microsoft.com/office/2007/relationships/hdphoto" Target="../media/hdphoto1.wdp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89.png"/><Relationship Id="rId4" Type="http://schemas.openxmlformats.org/officeDocument/2006/relationships/image" Target="../media/image79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4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microsoft.com/office/2007/relationships/hdphoto" Target="../media/hdphoto1.wdp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37"/>
          <p:cNvCxnSpPr/>
          <p:nvPr/>
        </p:nvCxnSpPr>
        <p:spPr>
          <a:xfrm>
            <a:off x="-116161" y="3698294"/>
            <a:ext cx="5978657" cy="816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37"/>
          <p:cNvSpPr txBox="1">
            <a:spLocks noGrp="1"/>
          </p:cNvSpPr>
          <p:nvPr>
            <p:ph type="ctrTitle"/>
          </p:nvPr>
        </p:nvSpPr>
        <p:spPr>
          <a:xfrm>
            <a:off x="2158303" y="1287891"/>
            <a:ext cx="5125735" cy="21742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lt2"/>
                </a:solidFill>
              </a:rPr>
              <a:t>Queijo</a:t>
            </a:r>
            <a:endParaRPr lang="pt-BR" sz="66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/>
              <a:t>n</a:t>
            </a:r>
            <a:r>
              <a:rPr lang="en" sz="6600"/>
              <a:t>o Ponto</a:t>
            </a:r>
            <a:endParaRPr sz="6600"/>
          </a:p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3">
            <a:alphaModFix/>
          </a:blip>
          <a:srcRect t="12704" b="12696"/>
          <a:stretch/>
        </p:blipFill>
        <p:spPr>
          <a:xfrm>
            <a:off x="7109201" y="4391275"/>
            <a:ext cx="1571754" cy="1089527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85" name="Google Shape;185;p37"/>
          <p:cNvPicPr preferRelativeResize="0"/>
          <p:nvPr/>
        </p:nvPicPr>
        <p:blipFill rotWithShape="1">
          <a:blip r:embed="rId4">
            <a:alphaModFix/>
          </a:blip>
          <a:srcRect t="25356" b="25360"/>
          <a:stretch/>
        </p:blipFill>
        <p:spPr>
          <a:xfrm rot="1229712">
            <a:off x="6052150" y="2521687"/>
            <a:ext cx="2085975" cy="954799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87" name="Google Shape;187;p37"/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7330103" y="683104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3" name="Google Shape;187;p37">
            <a:extLst>
              <a:ext uri="{FF2B5EF4-FFF2-40B4-BE49-F238E27FC236}">
                <a16:creationId xmlns:a16="http://schemas.microsoft.com/office/drawing/2014/main" id="{A46DE633-76A7-C56F-996F-9AE56A337FE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6087169" y="359648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4" name="Google Shape;185;p37">
            <a:extLst>
              <a:ext uri="{FF2B5EF4-FFF2-40B4-BE49-F238E27FC236}">
                <a16:creationId xmlns:a16="http://schemas.microsoft.com/office/drawing/2014/main" id="{4D371901-4DC4-C8D8-3B7D-8779483953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5356" b="25360"/>
          <a:stretch/>
        </p:blipFill>
        <p:spPr>
          <a:xfrm rot="1229712">
            <a:off x="6243444" y="-375053"/>
            <a:ext cx="2085975" cy="954799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5" name="Google Shape;187;p37">
            <a:extLst>
              <a:ext uri="{FF2B5EF4-FFF2-40B4-BE49-F238E27FC236}">
                <a16:creationId xmlns:a16="http://schemas.microsoft.com/office/drawing/2014/main" id="{B2AD4EA3-A828-A388-AF05-159448F874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8201183" y="-9279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6" name="Google Shape;185;p37">
            <a:extLst>
              <a:ext uri="{FF2B5EF4-FFF2-40B4-BE49-F238E27FC236}">
                <a16:creationId xmlns:a16="http://schemas.microsoft.com/office/drawing/2014/main" id="{6B43A45C-700D-D984-1C01-E39AB737D9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5356" b="25360"/>
          <a:stretch/>
        </p:blipFill>
        <p:spPr>
          <a:xfrm rot="1229712">
            <a:off x="7283994" y="1999242"/>
            <a:ext cx="2085975" cy="954799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7" name="Google Shape;187;p37">
            <a:extLst>
              <a:ext uri="{FF2B5EF4-FFF2-40B4-BE49-F238E27FC236}">
                <a16:creationId xmlns:a16="http://schemas.microsoft.com/office/drawing/2014/main" id="{087E56EF-C99B-E59F-1FBD-AE41755E04F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6283175" y="1409032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8" name="Google Shape;187;p37">
            <a:extLst>
              <a:ext uri="{FF2B5EF4-FFF2-40B4-BE49-F238E27FC236}">
                <a16:creationId xmlns:a16="http://schemas.microsoft.com/office/drawing/2014/main" id="{13C6F1A7-6299-3F08-ABBB-7D36F86C8E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6190738" y="3643505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9" name="Google Shape;187;p37">
            <a:extLst>
              <a:ext uri="{FF2B5EF4-FFF2-40B4-BE49-F238E27FC236}">
                <a16:creationId xmlns:a16="http://schemas.microsoft.com/office/drawing/2014/main" id="{8DB100D0-93D0-9FDA-7B48-C27DE40C092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7759485" y="3511118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2" name="Imagem 1" descr="Logotipo, Ícone&#10;&#10;Descrição gerada automaticamente">
            <a:extLst>
              <a:ext uri="{FF2B5EF4-FFF2-40B4-BE49-F238E27FC236}">
                <a16:creationId xmlns:a16="http://schemas.microsoft.com/office/drawing/2014/main" id="{2F654CDB-B84B-74CA-E346-AD133EED5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84395" y="1289957"/>
            <a:ext cx="2858847" cy="200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Forma&#10;&#10;Descrição gerada automaticamente">
            <a:extLst>
              <a:ext uri="{FF2B5EF4-FFF2-40B4-BE49-F238E27FC236}">
                <a16:creationId xmlns:a16="http://schemas.microsoft.com/office/drawing/2014/main" id="{2D0A0374-C5B2-B968-2EEB-BD5DF20BD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2" y="1199409"/>
            <a:ext cx="8962698" cy="3416400"/>
          </a:xfrm>
          <a:prstGeom prst="rect">
            <a:avLst/>
          </a:prstGeom>
        </p:spPr>
      </p:pic>
      <p:sp>
        <p:nvSpPr>
          <p:cNvPr id="261" name="Google Shape;261;p42"/>
          <p:cNvSpPr txBox="1">
            <a:spLocks noGrp="1"/>
          </p:cNvSpPr>
          <p:nvPr>
            <p:ph type="title"/>
          </p:nvPr>
        </p:nvSpPr>
        <p:spPr>
          <a:xfrm>
            <a:off x="751476" y="148965"/>
            <a:ext cx="5987731" cy="638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Diagrama de Solução Técnica</a:t>
            </a:r>
          </a:p>
        </p:txBody>
      </p:sp>
      <p:pic>
        <p:nvPicPr>
          <p:cNvPr id="264" name="Google Shape;264;p42"/>
          <p:cNvPicPr preferRelativeResize="0"/>
          <p:nvPr/>
        </p:nvPicPr>
        <p:blipFill rotWithShape="1">
          <a:blip r:embed="rId4">
            <a:alphaModFix/>
          </a:blip>
          <a:srcRect t="14448" b="14448"/>
          <a:stretch/>
        </p:blipFill>
        <p:spPr>
          <a:xfrm rot="-1000504">
            <a:off x="6598492" y="-199599"/>
            <a:ext cx="1368275" cy="1024376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265" name="Google Shape;265;p42"/>
          <p:cNvPicPr preferRelativeResize="0"/>
          <p:nvPr/>
        </p:nvPicPr>
        <p:blipFill rotWithShape="1">
          <a:blip r:embed="rId5">
            <a:alphaModFix/>
          </a:blip>
          <a:srcRect t="17324" b="17324"/>
          <a:stretch/>
        </p:blipFill>
        <p:spPr>
          <a:xfrm rot="-2045110">
            <a:off x="7972345" y="-36867"/>
            <a:ext cx="1147835" cy="789814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chemeClr val="dk2">
                <a:alpha val="30000"/>
              </a:schemeClr>
            </a:outerShdw>
          </a:effectLst>
        </p:spPr>
      </p:pic>
      <p:cxnSp>
        <p:nvCxnSpPr>
          <p:cNvPr id="269" name="Google Shape;269;p42"/>
          <p:cNvCxnSpPr>
            <a:cxnSpLocks/>
          </p:cNvCxnSpPr>
          <p:nvPr/>
        </p:nvCxnSpPr>
        <p:spPr>
          <a:xfrm>
            <a:off x="-228600" y="955654"/>
            <a:ext cx="531884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Bandeja com bolinhos&#10;&#10;Descrição gerada automaticamente com confiança média">
            <a:extLst>
              <a:ext uri="{FF2B5EF4-FFF2-40B4-BE49-F238E27FC236}">
                <a16:creationId xmlns:a16="http://schemas.microsoft.com/office/drawing/2014/main" id="{FABAC8BE-61B0-678F-05CA-C3255A093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09" y="2440067"/>
            <a:ext cx="1064740" cy="1362003"/>
          </a:xfrm>
          <a:prstGeom prst="rect">
            <a:avLst/>
          </a:prstGeom>
        </p:spPr>
      </p:pic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F333054-6636-D803-E2C1-5C9B854CA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27419">
            <a:off x="965287" y="2813144"/>
            <a:ext cx="1060616" cy="585616"/>
          </a:xfrm>
          <a:prstGeom prst="rect">
            <a:avLst/>
          </a:prstGeom>
        </p:spPr>
      </p:pic>
      <p:pic>
        <p:nvPicPr>
          <p:cNvPr id="13" name="Imagem 12" descr="Imagem em preto e branco de computador&#10;&#10;Descrição gerada automaticamente">
            <a:extLst>
              <a:ext uri="{FF2B5EF4-FFF2-40B4-BE49-F238E27FC236}">
                <a16:creationId xmlns:a16="http://schemas.microsoft.com/office/drawing/2014/main" id="{B3C4E049-F71C-CC5B-7447-6BCA5A6816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0170" y="2379165"/>
            <a:ext cx="1961292" cy="1748878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9E5BDC4-9078-62DC-6DE8-E9103E9D9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27419">
            <a:off x="3263336" y="2877374"/>
            <a:ext cx="827957" cy="457154"/>
          </a:xfrm>
          <a:prstGeom prst="rect">
            <a:avLst/>
          </a:prstGeom>
        </p:spPr>
      </p:pic>
      <p:pic>
        <p:nvPicPr>
          <p:cNvPr id="16" name="Imagem 15" descr="Desenho de estrelas&#10;&#10;Descrição gerada automaticamente com confiança baixa">
            <a:extLst>
              <a:ext uri="{FF2B5EF4-FFF2-40B4-BE49-F238E27FC236}">
                <a16:creationId xmlns:a16="http://schemas.microsoft.com/office/drawing/2014/main" id="{17A6BA29-275B-EA6D-E550-9D19BBE0F7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759" y="3792149"/>
            <a:ext cx="757898" cy="481293"/>
          </a:xfrm>
          <a:prstGeom prst="rect">
            <a:avLst/>
          </a:prstGeom>
        </p:spPr>
      </p:pic>
      <p:pic>
        <p:nvPicPr>
          <p:cNvPr id="20" name="Imagem 19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CF6F660-DBE0-998D-EE4A-C60EB5399E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5024" y="1195368"/>
            <a:ext cx="2199769" cy="1560040"/>
          </a:xfrm>
          <a:prstGeom prst="rect">
            <a:avLst/>
          </a:prstGeom>
        </p:spPr>
      </p:pic>
      <p:pic>
        <p:nvPicPr>
          <p:cNvPr id="22" name="Imagem 2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434376F8-6220-D893-E2F6-C210F6864A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53500">
            <a:off x="7331982" y="2198304"/>
            <a:ext cx="857900" cy="604155"/>
          </a:xfrm>
          <a:prstGeom prst="rect">
            <a:avLst/>
          </a:prstGeom>
        </p:spPr>
      </p:pic>
      <p:pic>
        <p:nvPicPr>
          <p:cNvPr id="24" name="Imagem 2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5B2C1BD-2D4E-2BB2-7C88-B18D3AF44A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0359" y="2080620"/>
            <a:ext cx="1830556" cy="1512751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D5743620-9E55-476D-2598-D1DD0BFDF3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949" y="2080620"/>
            <a:ext cx="1204329" cy="901703"/>
          </a:xfrm>
          <a:prstGeom prst="rect">
            <a:avLst/>
          </a:prstGeom>
        </p:spPr>
      </p:pic>
      <p:pic>
        <p:nvPicPr>
          <p:cNvPr id="32" name="Imagem 31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CD74622-8FA0-4938-0523-28D33CB08F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3644" y="2668639"/>
            <a:ext cx="1502522" cy="1287876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B67F603-77EE-E4AD-C8E0-188FE760C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27861">
            <a:off x="5043353" y="2530193"/>
            <a:ext cx="827957" cy="457154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2B588973-E7D0-A6C4-1CB9-06F89EC008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46263" y="4693768"/>
            <a:ext cx="617830" cy="484539"/>
          </a:xfrm>
          <a:prstGeom prst="rect">
            <a:avLst/>
          </a:prstGeom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B2C6937C-F918-B3B4-CD98-D4127C365E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39062" y="66899"/>
            <a:ext cx="1049452" cy="7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7;p18">
            <a:extLst>
              <a:ext uri="{FF2B5EF4-FFF2-40B4-BE49-F238E27FC236}">
                <a16:creationId xmlns:a16="http://schemas.microsoft.com/office/drawing/2014/main" id="{C1B06801-B56A-5F63-3574-CCBD6D0C7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18344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>
                <a:solidFill>
                  <a:schemeClr val="bg1"/>
                </a:solidFill>
                <a:latin typeface="Manrope" panose="020B0604020202020204" charset="0"/>
              </a:rPr>
              <a:t>FERRAMENTA DE GESTÃO</a:t>
            </a:r>
          </a:p>
        </p:txBody>
      </p: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5D7AD454-CA24-4B03-97B8-D178EA86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67527" y="101802"/>
            <a:ext cx="1049452" cy="7668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66ACB38-777C-8456-886B-5C17C5F2F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2545" y="-60129"/>
            <a:ext cx="908507" cy="92880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95838B3-DE6A-14AE-D572-7F63D46874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9018" b="23614"/>
          <a:stretch/>
        </p:blipFill>
        <p:spPr>
          <a:xfrm>
            <a:off x="1943104" y="688918"/>
            <a:ext cx="5085261" cy="4331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33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7;p18">
            <a:extLst>
              <a:ext uri="{FF2B5EF4-FFF2-40B4-BE49-F238E27FC236}">
                <a16:creationId xmlns:a16="http://schemas.microsoft.com/office/drawing/2014/main" id="{2A9C5EF1-5E9B-3471-80BD-5964CE6062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18344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>
                <a:solidFill>
                  <a:schemeClr val="bg1"/>
                </a:solidFill>
                <a:latin typeface="Manrope" panose="020B0604020202020204" charset="0"/>
              </a:rPr>
              <a:t>FERRAMENTA DE GESTÃO</a:t>
            </a:r>
          </a:p>
        </p:txBody>
      </p: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C4965209-99A9-0802-35E0-EC05A2E0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67527" y="103445"/>
            <a:ext cx="1049452" cy="7668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97A0CD-6933-39D4-B7E5-96CF56A249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847" t="628" r="171" b="22986"/>
          <a:stretch/>
        </p:blipFill>
        <p:spPr>
          <a:xfrm>
            <a:off x="2147982" y="742834"/>
            <a:ext cx="4934299" cy="4212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3793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457199" y="18344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>
                <a:solidFill>
                  <a:schemeClr val="bg1"/>
                </a:solidFill>
                <a:latin typeface="Manrope" panose="020B0604020202020204" charset="0"/>
              </a:rPr>
              <a:t>FERRAMENTA DE GESTÃO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CA7787-2B85-F7BF-7461-FEDE5A956A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73" t="-714" b="-1"/>
          <a:stretch/>
        </p:blipFill>
        <p:spPr>
          <a:xfrm>
            <a:off x="13824765" y="540313"/>
            <a:ext cx="5310000" cy="4615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97656463-F664-C156-C382-03C9ACBD4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67527" y="72783"/>
            <a:ext cx="1049452" cy="7668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9C24293-4177-CACC-0D95-A0D11E855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1258" y="-1466"/>
            <a:ext cx="822742" cy="84112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B36AF30-6E4F-5FD0-8953-6C8360BCD6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3614"/>
          <a:stretch/>
        </p:blipFill>
        <p:spPr>
          <a:xfrm>
            <a:off x="161581" y="961107"/>
            <a:ext cx="8713007" cy="3770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570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94">
          <a:extLst>
            <a:ext uri="{FF2B5EF4-FFF2-40B4-BE49-F238E27FC236}">
              <a16:creationId xmlns:a16="http://schemas.microsoft.com/office/drawing/2014/main" id="{3365420C-78CA-8A59-4012-86E3E8D02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>
            <a:extLst>
              <a:ext uri="{FF2B5EF4-FFF2-40B4-BE49-F238E27FC236}">
                <a16:creationId xmlns:a16="http://schemas.microsoft.com/office/drawing/2014/main" id="{8086CC6B-F608-7A5B-7758-C3603CD4BC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2487" y="224275"/>
            <a:ext cx="7717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</a:t>
            </a:r>
            <a:endParaRPr/>
          </a:p>
        </p:txBody>
      </p:sp>
      <p:sp>
        <p:nvSpPr>
          <p:cNvPr id="198" name="Google Shape;198;p38">
            <a:extLst>
              <a:ext uri="{FF2B5EF4-FFF2-40B4-BE49-F238E27FC236}">
                <a16:creationId xmlns:a16="http://schemas.microsoft.com/office/drawing/2014/main" id="{BBB1B998-98D8-7475-29CB-150A9626C4D6}"/>
              </a:ext>
            </a:extLst>
          </p:cNvPr>
          <p:cNvSpPr txBox="1"/>
          <p:nvPr/>
        </p:nvSpPr>
        <p:spPr>
          <a:xfrm>
            <a:off x="4831237" y="380913"/>
            <a:ext cx="385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Ferramenta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</a:rPr>
              <a:t>GITHUB</a:t>
            </a:r>
            <a:endParaRPr sz="11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99" name="Google Shape;199;p38">
            <a:extLst>
              <a:ext uri="{FF2B5EF4-FFF2-40B4-BE49-F238E27FC236}">
                <a16:creationId xmlns:a16="http://schemas.microsoft.com/office/drawing/2014/main" id="{550D12B2-B034-8DE0-BDD6-D3F8C45D776B}"/>
              </a:ext>
            </a:extLst>
          </p:cNvPr>
          <p:cNvCxnSpPr/>
          <p:nvPr/>
        </p:nvCxnSpPr>
        <p:spPr>
          <a:xfrm>
            <a:off x="-1965698" y="934422"/>
            <a:ext cx="598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8" name="Google Shape;268;p42"/>
          <p:cNvPicPr preferRelativeResize="0"/>
          <p:nvPr/>
        </p:nvPicPr>
        <p:blipFill rotWithShape="1">
          <a:blip r:embed="rId3">
            <a:alphaModFix/>
          </a:blip>
          <a:srcRect t="17324" b="17324"/>
          <a:stretch/>
        </p:blipFill>
        <p:spPr>
          <a:xfrm rot="8754890">
            <a:off x="8270927" y="89897"/>
            <a:ext cx="1147835" cy="789814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19AC5E2A-F861-7D32-39E0-16CE70DB6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22950" y="114436"/>
            <a:ext cx="1049452" cy="766878"/>
          </a:xfrm>
          <a:prstGeom prst="rect">
            <a:avLst/>
          </a:prstGeom>
        </p:spPr>
      </p:pic>
      <p:pic>
        <p:nvPicPr>
          <p:cNvPr id="2" name="Imagem 1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F2CE46D-54AF-455A-FB5F-3B709BF0E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828" y="1040611"/>
            <a:ext cx="9143999" cy="410350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8139B11A-644C-387F-F6A2-1136BE718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0781" y="1047640"/>
            <a:ext cx="9143998" cy="451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7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94">
          <a:extLst>
            <a:ext uri="{FF2B5EF4-FFF2-40B4-BE49-F238E27FC236}">
              <a16:creationId xmlns:a16="http://schemas.microsoft.com/office/drawing/2014/main" id="{3365420C-78CA-8A59-4012-86E3E8D02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>
            <a:extLst>
              <a:ext uri="{FF2B5EF4-FFF2-40B4-BE49-F238E27FC236}">
                <a16:creationId xmlns:a16="http://schemas.microsoft.com/office/drawing/2014/main" id="{8086CC6B-F608-7A5B-7758-C3603CD4BC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2487" y="224275"/>
            <a:ext cx="7717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</a:t>
            </a:r>
            <a:endParaRPr/>
          </a:p>
        </p:txBody>
      </p:sp>
      <p:sp>
        <p:nvSpPr>
          <p:cNvPr id="198" name="Google Shape;198;p38">
            <a:extLst>
              <a:ext uri="{FF2B5EF4-FFF2-40B4-BE49-F238E27FC236}">
                <a16:creationId xmlns:a16="http://schemas.microsoft.com/office/drawing/2014/main" id="{BBB1B998-98D8-7475-29CB-150A9626C4D6}"/>
              </a:ext>
            </a:extLst>
          </p:cNvPr>
          <p:cNvSpPr txBox="1"/>
          <p:nvPr/>
        </p:nvSpPr>
        <p:spPr>
          <a:xfrm>
            <a:off x="4831237" y="380913"/>
            <a:ext cx="385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Ferramenta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</a:rPr>
              <a:t>GITHUB</a:t>
            </a:r>
            <a:endParaRPr sz="11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99" name="Google Shape;199;p38">
            <a:extLst>
              <a:ext uri="{FF2B5EF4-FFF2-40B4-BE49-F238E27FC236}">
                <a16:creationId xmlns:a16="http://schemas.microsoft.com/office/drawing/2014/main" id="{550D12B2-B034-8DE0-BDD6-D3F8C45D776B}"/>
              </a:ext>
            </a:extLst>
          </p:cNvPr>
          <p:cNvCxnSpPr/>
          <p:nvPr/>
        </p:nvCxnSpPr>
        <p:spPr>
          <a:xfrm>
            <a:off x="-1965698" y="999120"/>
            <a:ext cx="598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8" name="Google Shape;268;p42"/>
          <p:cNvPicPr preferRelativeResize="0"/>
          <p:nvPr/>
        </p:nvPicPr>
        <p:blipFill rotWithShape="1">
          <a:blip r:embed="rId3">
            <a:alphaModFix/>
          </a:blip>
          <a:srcRect t="17324" b="17324"/>
          <a:stretch/>
        </p:blipFill>
        <p:spPr>
          <a:xfrm rot="8754890">
            <a:off x="8270927" y="89897"/>
            <a:ext cx="1147835" cy="789814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19AC5E2A-F861-7D32-39E0-16CE70DB6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22950" y="114436"/>
            <a:ext cx="1049452" cy="76687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12AA3A8-EFDE-3787-702D-F23782A72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1564" y="1135084"/>
            <a:ext cx="9413573" cy="40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3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94">
          <a:extLst>
            <a:ext uri="{FF2B5EF4-FFF2-40B4-BE49-F238E27FC236}">
              <a16:creationId xmlns:a16="http://schemas.microsoft.com/office/drawing/2014/main" id="{3365420C-78CA-8A59-4012-86E3E8D02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>
            <a:extLst>
              <a:ext uri="{FF2B5EF4-FFF2-40B4-BE49-F238E27FC236}">
                <a16:creationId xmlns:a16="http://schemas.microsoft.com/office/drawing/2014/main" id="{8086CC6B-F608-7A5B-7758-C3603CD4BC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2487" y="224275"/>
            <a:ext cx="7717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</a:t>
            </a:r>
            <a:endParaRPr/>
          </a:p>
        </p:txBody>
      </p:sp>
      <p:sp>
        <p:nvSpPr>
          <p:cNvPr id="198" name="Google Shape;198;p38">
            <a:extLst>
              <a:ext uri="{FF2B5EF4-FFF2-40B4-BE49-F238E27FC236}">
                <a16:creationId xmlns:a16="http://schemas.microsoft.com/office/drawing/2014/main" id="{BBB1B998-98D8-7475-29CB-150A9626C4D6}"/>
              </a:ext>
            </a:extLst>
          </p:cNvPr>
          <p:cNvSpPr txBox="1"/>
          <p:nvPr/>
        </p:nvSpPr>
        <p:spPr>
          <a:xfrm>
            <a:off x="4831237" y="380913"/>
            <a:ext cx="385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Ferramenta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</a:rPr>
              <a:t>GITHUB</a:t>
            </a:r>
            <a:endParaRPr sz="11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99" name="Google Shape;199;p38">
            <a:extLst>
              <a:ext uri="{FF2B5EF4-FFF2-40B4-BE49-F238E27FC236}">
                <a16:creationId xmlns:a16="http://schemas.microsoft.com/office/drawing/2014/main" id="{550D12B2-B034-8DE0-BDD6-D3F8C45D776B}"/>
              </a:ext>
            </a:extLst>
          </p:cNvPr>
          <p:cNvCxnSpPr/>
          <p:nvPr/>
        </p:nvCxnSpPr>
        <p:spPr>
          <a:xfrm>
            <a:off x="-1965698" y="999120"/>
            <a:ext cx="598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8" name="Google Shape;268;p42"/>
          <p:cNvPicPr preferRelativeResize="0"/>
          <p:nvPr/>
        </p:nvPicPr>
        <p:blipFill rotWithShape="1">
          <a:blip r:embed="rId3">
            <a:alphaModFix/>
          </a:blip>
          <a:srcRect t="17324" b="17324"/>
          <a:stretch/>
        </p:blipFill>
        <p:spPr>
          <a:xfrm rot="8754890">
            <a:off x="8270927" y="89897"/>
            <a:ext cx="1147835" cy="789814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19AC5E2A-F861-7D32-39E0-16CE70DB6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22950" y="114436"/>
            <a:ext cx="1049452" cy="766878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CDDF3017-0B0C-DDD7-BAB2-646D57516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1564" y="1219267"/>
            <a:ext cx="10599706" cy="39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903927" y="239938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chemeClr val="tx2"/>
                </a:solidFill>
              </a:rPr>
              <a:t>Institucional</a:t>
            </a:r>
            <a:endParaRPr>
              <a:solidFill>
                <a:schemeClr val="tx2"/>
              </a:solidFill>
            </a:endParaRPr>
          </a:p>
        </p:txBody>
      </p:sp>
      <p:cxnSp>
        <p:nvCxnSpPr>
          <p:cNvPr id="305" name="Google Shape;305;p44"/>
          <p:cNvCxnSpPr>
            <a:cxnSpLocks/>
          </p:cNvCxnSpPr>
          <p:nvPr/>
        </p:nvCxnSpPr>
        <p:spPr>
          <a:xfrm flipV="1">
            <a:off x="-442128" y="898924"/>
            <a:ext cx="5154992" cy="4025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t="13337" b="13337"/>
          <a:stretch/>
        </p:blipFill>
        <p:spPr>
          <a:xfrm rot="1226196">
            <a:off x="7168619" y="-175258"/>
            <a:ext cx="1336011" cy="90982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t="13337" b="13337"/>
          <a:stretch/>
        </p:blipFill>
        <p:spPr>
          <a:xfrm rot="1226200">
            <a:off x="6336436" y="3507481"/>
            <a:ext cx="1671058" cy="113799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 t="16777" b="16777"/>
          <a:stretch/>
        </p:blipFill>
        <p:spPr>
          <a:xfrm rot="-1448916">
            <a:off x="5836901" y="1588376"/>
            <a:ext cx="1703923" cy="105150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grpSp>
        <p:nvGrpSpPr>
          <p:cNvPr id="10" name="Google Shape;577;p55">
            <a:extLst>
              <a:ext uri="{FF2B5EF4-FFF2-40B4-BE49-F238E27FC236}">
                <a16:creationId xmlns:a16="http://schemas.microsoft.com/office/drawing/2014/main" id="{844AA9BC-FCF5-72FB-EC94-D3EF21A8A70E}"/>
              </a:ext>
            </a:extLst>
          </p:cNvPr>
          <p:cNvGrpSpPr/>
          <p:nvPr/>
        </p:nvGrpSpPr>
        <p:grpSpPr>
          <a:xfrm>
            <a:off x="260314" y="1866874"/>
            <a:ext cx="4789597" cy="3039745"/>
            <a:chOff x="719250" y="1900225"/>
            <a:chExt cx="4066200" cy="2714402"/>
          </a:xfrm>
        </p:grpSpPr>
        <p:grpSp>
          <p:nvGrpSpPr>
            <p:cNvPr id="11" name="Google Shape;578;p55">
              <a:extLst>
                <a:ext uri="{FF2B5EF4-FFF2-40B4-BE49-F238E27FC236}">
                  <a16:creationId xmlns:a16="http://schemas.microsoft.com/office/drawing/2014/main" id="{1C543C7E-DD6C-DFB4-E753-137225CC5950}"/>
                </a:ext>
              </a:extLst>
            </p:cNvPr>
            <p:cNvGrpSpPr/>
            <p:nvPr/>
          </p:nvGrpSpPr>
          <p:grpSpPr>
            <a:xfrm>
              <a:off x="1646850" y="4168925"/>
              <a:ext cx="2211000" cy="445702"/>
              <a:chOff x="1646850" y="4168925"/>
              <a:chExt cx="2211000" cy="445702"/>
            </a:xfrm>
          </p:grpSpPr>
          <p:sp>
            <p:nvSpPr>
              <p:cNvPr id="15" name="Google Shape;579;p55">
                <a:extLst>
                  <a:ext uri="{FF2B5EF4-FFF2-40B4-BE49-F238E27FC236}">
                    <a16:creationId xmlns:a16="http://schemas.microsoft.com/office/drawing/2014/main" id="{22E78889-CBA0-AD43-9127-A3A1CA45851E}"/>
                  </a:ext>
                </a:extLst>
              </p:cNvPr>
              <p:cNvSpPr/>
              <p:nvPr/>
            </p:nvSpPr>
            <p:spPr>
              <a:xfrm rot="10800000" flipH="1">
                <a:off x="1646850" y="4437627"/>
                <a:ext cx="2211000" cy="177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80;p55">
                <a:extLst>
                  <a:ext uri="{FF2B5EF4-FFF2-40B4-BE49-F238E27FC236}">
                    <a16:creationId xmlns:a16="http://schemas.microsoft.com/office/drawing/2014/main" id="{8F66FEE9-398C-CC87-B2B2-4B22DB8C8BA9}"/>
                  </a:ext>
                </a:extLst>
              </p:cNvPr>
              <p:cNvSpPr/>
              <p:nvPr/>
            </p:nvSpPr>
            <p:spPr>
              <a:xfrm>
                <a:off x="1646850" y="4290202"/>
                <a:ext cx="2211000" cy="281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81;p55">
                <a:extLst>
                  <a:ext uri="{FF2B5EF4-FFF2-40B4-BE49-F238E27FC236}">
                    <a16:creationId xmlns:a16="http://schemas.microsoft.com/office/drawing/2014/main" id="{6D1D4A26-E17E-2808-DE37-108C1990E238}"/>
                  </a:ext>
                </a:extLst>
              </p:cNvPr>
              <p:cNvSpPr/>
              <p:nvPr/>
            </p:nvSpPr>
            <p:spPr>
              <a:xfrm>
                <a:off x="2082450" y="4168925"/>
                <a:ext cx="1339800" cy="2526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582;p55">
              <a:extLst>
                <a:ext uri="{FF2B5EF4-FFF2-40B4-BE49-F238E27FC236}">
                  <a16:creationId xmlns:a16="http://schemas.microsoft.com/office/drawing/2014/main" id="{E6EAF2E6-A877-89FE-E5BF-54339FEBFEF8}"/>
                </a:ext>
              </a:extLst>
            </p:cNvPr>
            <p:cNvGrpSpPr/>
            <p:nvPr/>
          </p:nvGrpSpPr>
          <p:grpSpPr>
            <a:xfrm>
              <a:off x="719250" y="1900225"/>
              <a:ext cx="4066200" cy="2285882"/>
              <a:chOff x="719250" y="1900225"/>
              <a:chExt cx="4066200" cy="2285882"/>
            </a:xfrm>
          </p:grpSpPr>
          <p:sp>
            <p:nvSpPr>
              <p:cNvPr id="13" name="Google Shape;583;p55">
                <a:extLst>
                  <a:ext uri="{FF2B5EF4-FFF2-40B4-BE49-F238E27FC236}">
                    <a16:creationId xmlns:a16="http://schemas.microsoft.com/office/drawing/2014/main" id="{778AAAC8-B79C-D762-FEB4-6CFDE7144EB5}"/>
                  </a:ext>
                </a:extLst>
              </p:cNvPr>
              <p:cNvSpPr/>
              <p:nvPr/>
            </p:nvSpPr>
            <p:spPr>
              <a:xfrm>
                <a:off x="719250" y="1965807"/>
                <a:ext cx="4066200" cy="2220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84;p55">
                <a:extLst>
                  <a:ext uri="{FF2B5EF4-FFF2-40B4-BE49-F238E27FC236}">
                    <a16:creationId xmlns:a16="http://schemas.microsoft.com/office/drawing/2014/main" id="{37B8CC53-E00F-76BD-51BC-25D05E183C59}"/>
                  </a:ext>
                </a:extLst>
              </p:cNvPr>
              <p:cNvSpPr/>
              <p:nvPr/>
            </p:nvSpPr>
            <p:spPr>
              <a:xfrm>
                <a:off x="719250" y="1900225"/>
                <a:ext cx="4066200" cy="2220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" name="Google Shape;585;p55">
            <a:extLst>
              <a:ext uri="{FF2B5EF4-FFF2-40B4-BE49-F238E27FC236}">
                <a16:creationId xmlns:a16="http://schemas.microsoft.com/office/drawing/2014/main" id="{FABB4E5B-104F-B163-5AD0-AF6F20603526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4549" y="2023996"/>
            <a:ext cx="4466767" cy="222010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90E2F332-F6F6-07FD-ED1F-F560F7D0B942}"/>
              </a:ext>
            </a:extLst>
          </p:cNvPr>
          <p:cNvCxnSpPr/>
          <p:nvPr/>
        </p:nvCxnSpPr>
        <p:spPr>
          <a:xfrm flipH="1">
            <a:off x="3324962" y="1491416"/>
            <a:ext cx="891309" cy="60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29FF566-C8E9-9757-C7CA-7BE8D656BB83}"/>
              </a:ext>
            </a:extLst>
          </p:cNvPr>
          <p:cNvCxnSpPr/>
          <p:nvPr/>
        </p:nvCxnSpPr>
        <p:spPr>
          <a:xfrm flipH="1">
            <a:off x="4340067" y="1498471"/>
            <a:ext cx="891309" cy="60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5862F8C-401B-6A72-FC97-B0B677EB6957}"/>
              </a:ext>
            </a:extLst>
          </p:cNvPr>
          <p:cNvCxnSpPr/>
          <p:nvPr/>
        </p:nvCxnSpPr>
        <p:spPr>
          <a:xfrm flipH="1">
            <a:off x="4606994" y="1504494"/>
            <a:ext cx="891309" cy="60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996C38-4E10-C619-B010-A3EC19D61ABD}"/>
              </a:ext>
            </a:extLst>
          </p:cNvPr>
          <p:cNvSpPr txBox="1"/>
          <p:nvPr/>
        </p:nvSpPr>
        <p:spPr>
          <a:xfrm>
            <a:off x="4043401" y="121042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chemeClr val="tx2"/>
                </a:solidFill>
              </a:rPr>
              <a:t>index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070401-E419-8355-646B-F39009D6E683}"/>
              </a:ext>
            </a:extLst>
          </p:cNvPr>
          <p:cNvSpPr txBox="1"/>
          <p:nvPr/>
        </p:nvSpPr>
        <p:spPr>
          <a:xfrm>
            <a:off x="4861766" y="121747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chemeClr val="tx2"/>
                </a:solidFill>
              </a:rPr>
              <a:t>login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242359-98A1-3129-9CEC-6A1509BD2961}"/>
              </a:ext>
            </a:extLst>
          </p:cNvPr>
          <p:cNvSpPr txBox="1"/>
          <p:nvPr/>
        </p:nvSpPr>
        <p:spPr>
          <a:xfrm>
            <a:off x="5388921" y="1217479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chemeClr val="tx2"/>
                </a:solidFill>
              </a:rPr>
              <a:t>cadastro</a:t>
            </a: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A7E62892-C9AD-9B7C-3921-3367C90CC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2153" y="132046"/>
            <a:ext cx="1049452" cy="766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>
            <a:spLocks noGrp="1"/>
          </p:cNvSpPr>
          <p:nvPr>
            <p:ph type="title"/>
          </p:nvPr>
        </p:nvSpPr>
        <p:spPr>
          <a:xfrm>
            <a:off x="823432" y="227597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Dashboard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68" name="Google Shape;368;p46"/>
          <p:cNvCxnSpPr/>
          <p:nvPr/>
        </p:nvCxnSpPr>
        <p:spPr>
          <a:xfrm>
            <a:off x="-1912759" y="875422"/>
            <a:ext cx="5572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46"/>
          <p:cNvPicPr preferRelativeResize="0"/>
          <p:nvPr/>
        </p:nvPicPr>
        <p:blipFill rotWithShape="1">
          <a:blip r:embed="rId3">
            <a:alphaModFix/>
          </a:blip>
          <a:srcRect t="12808" b="12808"/>
          <a:stretch/>
        </p:blipFill>
        <p:spPr>
          <a:xfrm rot="685573">
            <a:off x="6588770" y="-41023"/>
            <a:ext cx="1888762" cy="1305471"/>
          </a:xfrm>
          <a:prstGeom prst="rect">
            <a:avLst/>
          </a:prstGeom>
          <a:noFill/>
          <a:ln>
            <a:noFill/>
          </a:ln>
          <a:effectLst>
            <a:outerShdw blurRad="57150" dist="495300" dir="4200000" algn="bl" rotWithShape="0">
              <a:schemeClr val="dk2">
                <a:alpha val="30000"/>
              </a:schemeClr>
            </a:outerShdw>
          </a:effec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9A60642B-DF6E-E9B5-36B3-FE2029167D00}"/>
              </a:ext>
            </a:extLst>
          </p:cNvPr>
          <p:cNvGrpSpPr/>
          <p:nvPr/>
        </p:nvGrpSpPr>
        <p:grpSpPr>
          <a:xfrm>
            <a:off x="673823" y="1274190"/>
            <a:ext cx="5804104" cy="3731360"/>
            <a:chOff x="673823" y="1248213"/>
            <a:chExt cx="4492252" cy="3757337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06CAB101-A1AD-974B-79C9-2CF14838BC6F}"/>
                </a:ext>
              </a:extLst>
            </p:cNvPr>
            <p:cNvGrpSpPr/>
            <p:nvPr/>
          </p:nvGrpSpPr>
          <p:grpSpPr>
            <a:xfrm>
              <a:off x="673823" y="1248213"/>
              <a:ext cx="4492252" cy="3757337"/>
              <a:chOff x="713200" y="1931571"/>
              <a:chExt cx="3730332" cy="2748603"/>
            </a:xfrm>
          </p:grpSpPr>
          <p:grpSp>
            <p:nvGrpSpPr>
              <p:cNvPr id="577" name="Google Shape;577;p55"/>
              <p:cNvGrpSpPr/>
              <p:nvPr/>
            </p:nvGrpSpPr>
            <p:grpSpPr>
              <a:xfrm>
                <a:off x="713200" y="1931571"/>
                <a:ext cx="3730332" cy="2748603"/>
                <a:chOff x="719250" y="1900225"/>
                <a:chExt cx="4066200" cy="2714402"/>
              </a:xfrm>
            </p:grpSpPr>
            <p:grpSp>
              <p:nvGrpSpPr>
                <p:cNvPr id="578" name="Google Shape;578;p55"/>
                <p:cNvGrpSpPr/>
                <p:nvPr/>
              </p:nvGrpSpPr>
              <p:grpSpPr>
                <a:xfrm>
                  <a:off x="1646850" y="4168925"/>
                  <a:ext cx="2211000" cy="445702"/>
                  <a:chOff x="1646850" y="4168925"/>
                  <a:chExt cx="2211000" cy="445702"/>
                </a:xfrm>
              </p:grpSpPr>
              <p:sp>
                <p:nvSpPr>
                  <p:cNvPr id="579" name="Google Shape;579;p55"/>
                  <p:cNvSpPr/>
                  <p:nvPr/>
                </p:nvSpPr>
                <p:spPr>
                  <a:xfrm rot="10800000" flipH="1">
                    <a:off x="1646850" y="4437627"/>
                    <a:ext cx="2211000" cy="1770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55"/>
                  <p:cNvSpPr/>
                  <p:nvPr/>
                </p:nvSpPr>
                <p:spPr>
                  <a:xfrm>
                    <a:off x="1646850" y="4290202"/>
                    <a:ext cx="2211000" cy="2811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55"/>
                  <p:cNvSpPr/>
                  <p:nvPr/>
                </p:nvSpPr>
                <p:spPr>
                  <a:xfrm>
                    <a:off x="2082450" y="4168925"/>
                    <a:ext cx="1339800" cy="252600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chemeClr val="lt1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2" name="Google Shape;582;p55"/>
                <p:cNvGrpSpPr/>
                <p:nvPr/>
              </p:nvGrpSpPr>
              <p:grpSpPr>
                <a:xfrm>
                  <a:off x="719250" y="1900225"/>
                  <a:ext cx="4066200" cy="2285882"/>
                  <a:chOff x="719250" y="1900225"/>
                  <a:chExt cx="4066200" cy="2285882"/>
                </a:xfrm>
              </p:grpSpPr>
              <p:sp>
                <p:nvSpPr>
                  <p:cNvPr id="583" name="Google Shape;583;p55"/>
                  <p:cNvSpPr/>
                  <p:nvPr/>
                </p:nvSpPr>
                <p:spPr>
                  <a:xfrm>
                    <a:off x="719250" y="1965807"/>
                    <a:ext cx="4066200" cy="2220300"/>
                  </a:xfrm>
                  <a:prstGeom prst="rect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55"/>
                  <p:cNvSpPr/>
                  <p:nvPr/>
                </p:nvSpPr>
                <p:spPr>
                  <a:xfrm>
                    <a:off x="719250" y="1900225"/>
                    <a:ext cx="4066200" cy="2220300"/>
                  </a:xfrm>
                  <a:prstGeom prst="rect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pic>
            <p:nvPicPr>
              <p:cNvPr id="585" name="Google Shape;585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7435" y="2080758"/>
                <a:ext cx="3482185" cy="1966399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pic>
          <p:nvPicPr>
            <p:cNvPr id="6" name="Imagem 5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A49211ED-14C5-EE22-624C-B84F8E8BE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432" y="1452151"/>
              <a:ext cx="4193421" cy="2688065"/>
            </a:xfrm>
            <a:prstGeom prst="rect">
              <a:avLst/>
            </a:prstGeom>
          </p:spPr>
        </p:pic>
      </p:grpSp>
      <p:pic>
        <p:nvPicPr>
          <p:cNvPr id="2" name="Imagem 1" descr="Logotipo, Ícone&#10;&#10;Descrição gerada automaticamente">
            <a:extLst>
              <a:ext uri="{FF2B5EF4-FFF2-40B4-BE49-F238E27FC236}">
                <a16:creationId xmlns:a16="http://schemas.microsoft.com/office/drawing/2014/main" id="{12085BDD-9F61-215C-4CF0-4B09A6E13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84908" y="71326"/>
            <a:ext cx="1049452" cy="766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</a:schemeClr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977742" y="75141"/>
            <a:ext cx="4361700" cy="10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Especifações das </a:t>
            </a:r>
            <a:r>
              <a:rPr lang="en">
                <a:solidFill>
                  <a:schemeClr val="lt2"/>
                </a:solidFill>
              </a:rPr>
              <a:t>Métricas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77" name="Google Shape;277;p43"/>
          <p:cNvCxnSpPr/>
          <p:nvPr/>
        </p:nvCxnSpPr>
        <p:spPr>
          <a:xfrm>
            <a:off x="-1223219" y="1116402"/>
            <a:ext cx="598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1" name="Google Shape;281;p43"/>
          <p:cNvPicPr preferRelativeResize="0"/>
          <p:nvPr/>
        </p:nvPicPr>
        <p:blipFill rotWithShape="1">
          <a:blip r:embed="rId3">
            <a:alphaModFix/>
          </a:blip>
          <a:srcRect l="13745" t="15736" r="9508" b="17725"/>
          <a:stretch/>
        </p:blipFill>
        <p:spPr>
          <a:xfrm rot="2114885" flipH="1">
            <a:off x="7493195" y="-249454"/>
            <a:ext cx="1742026" cy="1201876"/>
          </a:xfrm>
          <a:prstGeom prst="rect">
            <a:avLst/>
          </a:prstGeom>
          <a:noFill/>
          <a:ln>
            <a:noFill/>
          </a:ln>
          <a:effectLst>
            <a:outerShdw blurRad="114300" dist="476250" dir="36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282" name="Google Shape;282;p43"/>
          <p:cNvPicPr preferRelativeResize="0"/>
          <p:nvPr/>
        </p:nvPicPr>
        <p:blipFill rotWithShape="1">
          <a:blip r:embed="rId4">
            <a:alphaModFix/>
          </a:blip>
          <a:srcRect l="18095" t="4085" r="23191" b="18093"/>
          <a:stretch/>
        </p:blipFill>
        <p:spPr>
          <a:xfrm rot="1362078">
            <a:off x="5568575" y="-318451"/>
            <a:ext cx="945076" cy="996851"/>
          </a:xfrm>
          <a:prstGeom prst="rect">
            <a:avLst/>
          </a:prstGeom>
          <a:noFill/>
          <a:ln>
            <a:noFill/>
          </a:ln>
          <a:effectLst>
            <a:outerShdw blurRad="114300" dist="476250" dir="3600000" algn="bl" rotWithShape="0">
              <a:schemeClr val="dk2">
                <a:alpha val="30000"/>
              </a:schemeClr>
            </a:outerShdw>
          </a:effectLst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5D8CA6D7-9521-2C8B-8BDD-DDC25BE002D7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51688652"/>
              </p:ext>
            </p:extLst>
          </p:nvPr>
        </p:nvGraphicFramePr>
        <p:xfrm>
          <a:off x="4496841" y="1118794"/>
          <a:ext cx="4335417" cy="365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7" name="Agrupar 6">
            <a:extLst>
              <a:ext uri="{FF2B5EF4-FFF2-40B4-BE49-F238E27FC236}">
                <a16:creationId xmlns:a16="http://schemas.microsoft.com/office/drawing/2014/main" id="{0AAF0349-6A51-5F71-9A70-FB964EB0DB27}"/>
              </a:ext>
            </a:extLst>
          </p:cNvPr>
          <p:cNvGrpSpPr/>
          <p:nvPr/>
        </p:nvGrpSpPr>
        <p:grpSpPr>
          <a:xfrm>
            <a:off x="5161813" y="1967360"/>
            <a:ext cx="3408052" cy="153668"/>
            <a:chOff x="3630341" y="1874054"/>
            <a:chExt cx="4708525" cy="145240"/>
          </a:xfrm>
          <a:solidFill>
            <a:srgbClr val="C00000"/>
          </a:solidFill>
        </p:grpSpPr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0F82A687-6F84-9C03-BF57-ABD0F53BFC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30341" y="1943113"/>
              <a:ext cx="4708525" cy="0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D9D5615-BA43-0DD9-A1FB-6621521CA87B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3E78EE6-1940-BAF6-4D9D-E586070019B4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B397D90-5FF4-9C7B-D376-EE9C74ADAC6C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D7C602C-5D86-0082-5632-2B5B4834775F}"/>
              </a:ext>
            </a:extLst>
          </p:cNvPr>
          <p:cNvGrpSpPr/>
          <p:nvPr/>
        </p:nvGrpSpPr>
        <p:grpSpPr>
          <a:xfrm>
            <a:off x="5158355" y="2775757"/>
            <a:ext cx="3408052" cy="128723"/>
            <a:chOff x="3630341" y="1874054"/>
            <a:chExt cx="4708525" cy="145240"/>
          </a:xfrm>
        </p:grpSpPr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8592697-DA05-35C5-854C-3318AA42E6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30341" y="1943113"/>
              <a:ext cx="470852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1E6E36F8-098E-D1E3-D343-F522E9FD0ACE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D5C43DA-5FC0-34CB-0857-B1E0EE444F24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1BD9C8B-4DA1-E369-BAD5-716F5ECF70A7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Gráfico 39" descr="Água com preenchimento sólido">
            <a:extLst>
              <a:ext uri="{FF2B5EF4-FFF2-40B4-BE49-F238E27FC236}">
                <a16:creationId xmlns:a16="http://schemas.microsoft.com/office/drawing/2014/main" id="{9C4BB8AE-97B8-C47E-700A-AE7D30719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5048" y="1207168"/>
            <a:ext cx="276903" cy="276903"/>
          </a:xfrm>
          <a:prstGeom prst="rect">
            <a:avLst/>
          </a:prstGeom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4">
            <a:alphaModFix/>
          </a:blip>
          <a:srcRect l="18095" t="4085" r="23191" b="18093"/>
          <a:stretch/>
        </p:blipFill>
        <p:spPr>
          <a:xfrm rot="12162078">
            <a:off x="4527025" y="158606"/>
            <a:ext cx="498256" cy="624263"/>
          </a:xfrm>
          <a:prstGeom prst="rect">
            <a:avLst/>
          </a:prstGeom>
          <a:noFill/>
          <a:ln>
            <a:noFill/>
          </a:ln>
          <a:effectLst>
            <a:outerShdw blurRad="114300" dist="476250" dir="3600000" algn="bl" rotWithShape="0">
              <a:schemeClr val="dk2">
                <a:alpha val="30000"/>
              </a:schemeClr>
            </a:outerShdw>
          </a:effectLst>
        </p:spPr>
      </p:pic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77D3B47A-492C-5C3F-B411-AF7FDC1D7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838155"/>
              </p:ext>
            </p:extLst>
          </p:nvPr>
        </p:nvGraphicFramePr>
        <p:xfrm>
          <a:off x="149763" y="1233941"/>
          <a:ext cx="4007453" cy="35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38" name="Gráfico 37" descr="Termômetro com preenchimento sólido">
            <a:extLst>
              <a:ext uri="{FF2B5EF4-FFF2-40B4-BE49-F238E27FC236}">
                <a16:creationId xmlns:a16="http://schemas.microsoft.com/office/drawing/2014/main" id="{855BB4CB-2D3B-6E50-1F70-37712E109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5341" y="1266661"/>
            <a:ext cx="278222" cy="278222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290BF3C-641F-97CF-D2B7-89204A635E7D}"/>
              </a:ext>
            </a:extLst>
          </p:cNvPr>
          <p:cNvGrpSpPr/>
          <p:nvPr/>
        </p:nvGrpSpPr>
        <p:grpSpPr>
          <a:xfrm>
            <a:off x="793120" y="1898650"/>
            <a:ext cx="3275783" cy="120847"/>
            <a:chOff x="3598401" y="1874054"/>
            <a:chExt cx="4708525" cy="145240"/>
          </a:xfrm>
          <a:solidFill>
            <a:srgbClr val="C00000"/>
          </a:solidFill>
        </p:grpSpPr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E68CFCC8-09D2-553A-B0D6-4407F6A8C0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8401" y="1945435"/>
              <a:ext cx="4708525" cy="0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3891BB49-2A7E-AA72-0407-F78E3BA49291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D2250252-87D7-56CD-0E5D-D57873AE2DC9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60F1A1E4-82CA-E8F1-B1E9-AA63F3FDA349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81DF3646-5D59-1E18-5324-BA19C5377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0" y="154241"/>
            <a:ext cx="1049452" cy="766878"/>
          </a:xfrm>
          <a:prstGeom prst="rect">
            <a:avLst/>
          </a:prstGeom>
        </p:spPr>
      </p:pic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AE084710-590C-FD6D-5652-55B8EC6E2773}"/>
              </a:ext>
            </a:extLst>
          </p:cNvPr>
          <p:cNvCxnSpPr>
            <a:cxnSpLocks/>
          </p:cNvCxnSpPr>
          <p:nvPr userDrawn="1"/>
        </p:nvCxnSpPr>
        <p:spPr>
          <a:xfrm>
            <a:off x="840880" y="3403302"/>
            <a:ext cx="3175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74C5D5D3-BFAA-3E6E-7F9C-5B58868E7BBD}"/>
              </a:ext>
            </a:extLst>
          </p:cNvPr>
          <p:cNvCxnSpPr>
            <a:cxnSpLocks/>
          </p:cNvCxnSpPr>
          <p:nvPr userDrawn="1"/>
        </p:nvCxnSpPr>
        <p:spPr>
          <a:xfrm>
            <a:off x="840880" y="2536782"/>
            <a:ext cx="3228023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4E19D30-DD7F-0EE8-9348-2C0DAE7068A5}"/>
              </a:ext>
            </a:extLst>
          </p:cNvPr>
          <p:cNvGrpSpPr/>
          <p:nvPr/>
        </p:nvGrpSpPr>
        <p:grpSpPr>
          <a:xfrm>
            <a:off x="817890" y="2919492"/>
            <a:ext cx="3221750" cy="101100"/>
            <a:chOff x="3630341" y="1874054"/>
            <a:chExt cx="4708525" cy="145240"/>
          </a:xfrm>
        </p:grpSpPr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6C2A77EB-CE1E-481B-3FD4-776704321F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30341" y="1943113"/>
              <a:ext cx="470852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6" name="Elipse 255">
              <a:extLst>
                <a:ext uri="{FF2B5EF4-FFF2-40B4-BE49-F238E27FC236}">
                  <a16:creationId xmlns:a16="http://schemas.microsoft.com/office/drawing/2014/main" id="{EE3644B1-AB3B-AD88-747D-71D89B79B987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7" name="Elipse 256">
              <a:extLst>
                <a:ext uri="{FF2B5EF4-FFF2-40B4-BE49-F238E27FC236}">
                  <a16:creationId xmlns:a16="http://schemas.microsoft.com/office/drawing/2014/main" id="{D7698695-79EE-F060-A648-219439AB8EF9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8" name="Elipse 257">
              <a:extLst>
                <a:ext uri="{FF2B5EF4-FFF2-40B4-BE49-F238E27FC236}">
                  <a16:creationId xmlns:a16="http://schemas.microsoft.com/office/drawing/2014/main" id="{2C830C66-061B-5F83-18DD-1A7568B2EFDA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59" name="Agrupar 258">
            <a:extLst>
              <a:ext uri="{FF2B5EF4-FFF2-40B4-BE49-F238E27FC236}">
                <a16:creationId xmlns:a16="http://schemas.microsoft.com/office/drawing/2014/main" id="{BBCDE147-B432-F3ED-50B4-A9531409352F}"/>
              </a:ext>
            </a:extLst>
          </p:cNvPr>
          <p:cNvGrpSpPr/>
          <p:nvPr/>
        </p:nvGrpSpPr>
        <p:grpSpPr>
          <a:xfrm>
            <a:off x="840880" y="3945464"/>
            <a:ext cx="3408052" cy="153668"/>
            <a:chOff x="3630341" y="1874054"/>
            <a:chExt cx="4708525" cy="145240"/>
          </a:xfrm>
          <a:solidFill>
            <a:srgbClr val="C00000"/>
          </a:solidFill>
        </p:grpSpPr>
        <p:cxnSp>
          <p:nvCxnSpPr>
            <p:cNvPr id="260" name="Conector de Seta Reta 259">
              <a:extLst>
                <a:ext uri="{FF2B5EF4-FFF2-40B4-BE49-F238E27FC236}">
                  <a16:creationId xmlns:a16="http://schemas.microsoft.com/office/drawing/2014/main" id="{B536D1A4-3F2B-B0CC-7808-2DFA3CCF3A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30341" y="1943113"/>
              <a:ext cx="4708525" cy="0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Elipse 260">
              <a:extLst>
                <a:ext uri="{FF2B5EF4-FFF2-40B4-BE49-F238E27FC236}">
                  <a16:creationId xmlns:a16="http://schemas.microsoft.com/office/drawing/2014/main" id="{30FFF59D-208B-C760-36AE-41A185CFBD4A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2" name="Elipse 261">
              <a:extLst>
                <a:ext uri="{FF2B5EF4-FFF2-40B4-BE49-F238E27FC236}">
                  <a16:creationId xmlns:a16="http://schemas.microsoft.com/office/drawing/2014/main" id="{5D8173E2-0D5A-4EE9-2388-211E72318CF1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3" name="Elipse 262">
              <a:extLst>
                <a:ext uri="{FF2B5EF4-FFF2-40B4-BE49-F238E27FC236}">
                  <a16:creationId xmlns:a16="http://schemas.microsoft.com/office/drawing/2014/main" id="{07C9BD7E-E583-58E1-087E-68EF8FD7FD44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4" name="Agrupar 263">
            <a:extLst>
              <a:ext uri="{FF2B5EF4-FFF2-40B4-BE49-F238E27FC236}">
                <a16:creationId xmlns:a16="http://schemas.microsoft.com/office/drawing/2014/main" id="{09EE3322-02E7-E0CC-5494-6BD0176FF24A}"/>
              </a:ext>
            </a:extLst>
          </p:cNvPr>
          <p:cNvGrpSpPr/>
          <p:nvPr/>
        </p:nvGrpSpPr>
        <p:grpSpPr>
          <a:xfrm>
            <a:off x="5168729" y="3548863"/>
            <a:ext cx="3408052" cy="153668"/>
            <a:chOff x="3630341" y="1874054"/>
            <a:chExt cx="4708525" cy="145240"/>
          </a:xfrm>
          <a:solidFill>
            <a:srgbClr val="C00000"/>
          </a:solidFill>
        </p:grpSpPr>
        <p:cxnSp>
          <p:nvCxnSpPr>
            <p:cNvPr id="265" name="Conector de Seta Reta 264">
              <a:extLst>
                <a:ext uri="{FF2B5EF4-FFF2-40B4-BE49-F238E27FC236}">
                  <a16:creationId xmlns:a16="http://schemas.microsoft.com/office/drawing/2014/main" id="{061E10C9-C49E-317C-FF5D-B5E892636D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30341" y="1943113"/>
              <a:ext cx="4708525" cy="0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Elipse 265">
              <a:extLst>
                <a:ext uri="{FF2B5EF4-FFF2-40B4-BE49-F238E27FC236}">
                  <a16:creationId xmlns:a16="http://schemas.microsoft.com/office/drawing/2014/main" id="{B4C34167-9705-EB4A-9C92-B762D8130723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7" name="Elipse 266">
              <a:extLst>
                <a:ext uri="{FF2B5EF4-FFF2-40B4-BE49-F238E27FC236}">
                  <a16:creationId xmlns:a16="http://schemas.microsoft.com/office/drawing/2014/main" id="{9E26F84B-2E88-39B7-FA09-F876EC72F85F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8" name="Elipse 267">
              <a:extLst>
                <a:ext uri="{FF2B5EF4-FFF2-40B4-BE49-F238E27FC236}">
                  <a16:creationId xmlns:a16="http://schemas.microsoft.com/office/drawing/2014/main" id="{32ECF509-4F5B-9E4F-8F01-6DC3C20BD9B9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69" name="Conector de Seta Reta 268">
            <a:extLst>
              <a:ext uri="{FF2B5EF4-FFF2-40B4-BE49-F238E27FC236}">
                <a16:creationId xmlns:a16="http://schemas.microsoft.com/office/drawing/2014/main" id="{A5A1E349-7A30-7569-BD0B-15288FE0A059}"/>
              </a:ext>
            </a:extLst>
          </p:cNvPr>
          <p:cNvCxnSpPr>
            <a:cxnSpLocks/>
          </p:cNvCxnSpPr>
          <p:nvPr/>
        </p:nvCxnSpPr>
        <p:spPr>
          <a:xfrm>
            <a:off x="5139337" y="3232863"/>
            <a:ext cx="3362639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Conector de Seta Reta 269">
            <a:extLst>
              <a:ext uri="{FF2B5EF4-FFF2-40B4-BE49-F238E27FC236}">
                <a16:creationId xmlns:a16="http://schemas.microsoft.com/office/drawing/2014/main" id="{6459C671-57D9-D1D3-FD17-73D2B680FDA9}"/>
              </a:ext>
            </a:extLst>
          </p:cNvPr>
          <p:cNvCxnSpPr>
            <a:cxnSpLocks/>
          </p:cNvCxnSpPr>
          <p:nvPr/>
        </p:nvCxnSpPr>
        <p:spPr>
          <a:xfrm>
            <a:off x="5139337" y="2448285"/>
            <a:ext cx="3362639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  <p:bldGraphic spid="5" grpId="0">
        <p:bldAsOne/>
      </p:bldGraphic>
      <p:bldGraphic spid="51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75FB07-9B89-0ADD-84B4-61A98FC6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965" t="4837" r="15123" b="23268"/>
          <a:stretch/>
        </p:blipFill>
        <p:spPr>
          <a:xfrm>
            <a:off x="1624360" y="3015429"/>
            <a:ext cx="1382212" cy="134202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7" name="Google Shape;137;p16"/>
          <p:cNvSpPr/>
          <p:nvPr/>
        </p:nvSpPr>
        <p:spPr>
          <a:xfrm>
            <a:off x="2329950" y="1370000"/>
            <a:ext cx="371400" cy="37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1567950" y="4074800"/>
            <a:ext cx="371400" cy="37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1B6E5632-36A5-8DC3-EEF8-A42FC26BE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37020" y="103066"/>
            <a:ext cx="1105767" cy="808030"/>
          </a:xfrm>
          <a:prstGeom prst="rect">
            <a:avLst/>
          </a:prstGeom>
        </p:spPr>
      </p:pic>
      <p:pic>
        <p:nvPicPr>
          <p:cNvPr id="8" name="Imagem 7" descr="Mulher com óculos de grau&#10;&#10;Descrição gerada automaticamente">
            <a:extLst>
              <a:ext uri="{FF2B5EF4-FFF2-40B4-BE49-F238E27FC236}">
                <a16:creationId xmlns:a16="http://schemas.microsoft.com/office/drawing/2014/main" id="{8F584E8B-F7A6-CF14-9C07-F0EBF83D68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9804" t="18550" r="7729" b="21901"/>
          <a:stretch/>
        </p:blipFill>
        <p:spPr>
          <a:xfrm>
            <a:off x="7001312" y="910985"/>
            <a:ext cx="1301077" cy="133693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Google Shape;104;p16">
            <a:extLst>
              <a:ext uri="{FF2B5EF4-FFF2-40B4-BE49-F238E27FC236}">
                <a16:creationId xmlns:a16="http://schemas.microsoft.com/office/drawing/2014/main" id="{77BC3C17-7EAE-52B5-AEF9-4CB43F76FADB}"/>
              </a:ext>
            </a:extLst>
          </p:cNvPr>
          <p:cNvSpPr txBox="1">
            <a:spLocks/>
          </p:cNvSpPr>
          <p:nvPr/>
        </p:nvSpPr>
        <p:spPr>
          <a:xfrm>
            <a:off x="4688181" y="2454874"/>
            <a:ext cx="210687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Liz</a:t>
            </a:r>
          </a:p>
        </p:txBody>
      </p:sp>
      <p:sp>
        <p:nvSpPr>
          <p:cNvPr id="22" name="Google Shape;104;p16">
            <a:extLst>
              <a:ext uri="{FF2B5EF4-FFF2-40B4-BE49-F238E27FC236}">
                <a16:creationId xmlns:a16="http://schemas.microsoft.com/office/drawing/2014/main" id="{6E093024-C223-BF62-E168-24279B35DB2D}"/>
              </a:ext>
            </a:extLst>
          </p:cNvPr>
          <p:cNvSpPr txBox="1">
            <a:spLocks/>
          </p:cNvSpPr>
          <p:nvPr/>
        </p:nvSpPr>
        <p:spPr>
          <a:xfrm>
            <a:off x="1331002" y="4468113"/>
            <a:ext cx="19025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Pedro Leão</a:t>
            </a:r>
            <a:endParaRPr lang="pt-BR" sz="1800" b="0">
              <a:solidFill>
                <a:srgbClr val="FFFFFF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3" name="Google Shape;104;p16">
            <a:extLst>
              <a:ext uri="{FF2B5EF4-FFF2-40B4-BE49-F238E27FC236}">
                <a16:creationId xmlns:a16="http://schemas.microsoft.com/office/drawing/2014/main" id="{C6294ED9-4315-83B0-91F1-2FD341A08338}"/>
              </a:ext>
            </a:extLst>
          </p:cNvPr>
          <p:cNvSpPr txBox="1">
            <a:spLocks/>
          </p:cNvSpPr>
          <p:nvPr/>
        </p:nvSpPr>
        <p:spPr>
          <a:xfrm>
            <a:off x="6793398" y="2452598"/>
            <a:ext cx="19025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Maria Eduarda</a:t>
            </a:r>
          </a:p>
        </p:txBody>
      </p:sp>
      <p:sp>
        <p:nvSpPr>
          <p:cNvPr id="24" name="Google Shape;104;p16">
            <a:extLst>
              <a:ext uri="{FF2B5EF4-FFF2-40B4-BE49-F238E27FC236}">
                <a16:creationId xmlns:a16="http://schemas.microsoft.com/office/drawing/2014/main" id="{1CACB5DA-F194-8EA1-365B-AE14C8472376}"/>
              </a:ext>
            </a:extLst>
          </p:cNvPr>
          <p:cNvSpPr txBox="1">
            <a:spLocks/>
          </p:cNvSpPr>
          <p:nvPr/>
        </p:nvSpPr>
        <p:spPr>
          <a:xfrm>
            <a:off x="695108" y="2452598"/>
            <a:ext cx="19025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Ana Vitória</a:t>
            </a:r>
          </a:p>
        </p:txBody>
      </p:sp>
      <p:sp>
        <p:nvSpPr>
          <p:cNvPr id="10" name="Google Shape;179;p37">
            <a:extLst>
              <a:ext uri="{FF2B5EF4-FFF2-40B4-BE49-F238E27FC236}">
                <a16:creationId xmlns:a16="http://schemas.microsoft.com/office/drawing/2014/main" id="{1EB0101F-0C6A-617B-C421-81B61CDFE205}"/>
              </a:ext>
            </a:extLst>
          </p:cNvPr>
          <p:cNvSpPr txBox="1">
            <a:spLocks/>
          </p:cNvSpPr>
          <p:nvPr/>
        </p:nvSpPr>
        <p:spPr>
          <a:xfrm>
            <a:off x="2317822" y="96953"/>
            <a:ext cx="4119853" cy="81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4000">
                <a:solidFill>
                  <a:schemeClr val="bg1"/>
                </a:solidFill>
              </a:rPr>
              <a:t>Colaboradores</a:t>
            </a:r>
            <a:endParaRPr lang="pt-BR"/>
          </a:p>
        </p:txBody>
      </p:sp>
      <p:sp>
        <p:nvSpPr>
          <p:cNvPr id="20" name="Google Shape;104;p16">
            <a:extLst>
              <a:ext uri="{FF2B5EF4-FFF2-40B4-BE49-F238E27FC236}">
                <a16:creationId xmlns:a16="http://schemas.microsoft.com/office/drawing/2014/main" id="{9501EFE5-4601-D71D-CD6B-7F16ABEF4099}"/>
              </a:ext>
            </a:extLst>
          </p:cNvPr>
          <p:cNvSpPr txBox="1">
            <a:spLocks/>
          </p:cNvSpPr>
          <p:nvPr/>
        </p:nvSpPr>
        <p:spPr>
          <a:xfrm>
            <a:off x="5804770" y="4446200"/>
            <a:ext cx="210687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Samara</a:t>
            </a:r>
            <a:endParaRPr lang="pt-BR" sz="1800" b="0">
              <a:solidFill>
                <a:srgbClr val="FFFFFF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5" name="Google Shape;104;p16">
            <a:extLst>
              <a:ext uri="{FF2B5EF4-FFF2-40B4-BE49-F238E27FC236}">
                <a16:creationId xmlns:a16="http://schemas.microsoft.com/office/drawing/2014/main" id="{F5123271-84A0-7D59-BB21-FC0159BE7620}"/>
              </a:ext>
            </a:extLst>
          </p:cNvPr>
          <p:cNvSpPr txBox="1">
            <a:spLocks/>
          </p:cNvSpPr>
          <p:nvPr/>
        </p:nvSpPr>
        <p:spPr>
          <a:xfrm>
            <a:off x="3636848" y="4465837"/>
            <a:ext cx="19025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Rafael Pires</a:t>
            </a:r>
          </a:p>
        </p:txBody>
      </p:sp>
      <p:pic>
        <p:nvPicPr>
          <p:cNvPr id="4" name="Imagem 3" descr="Mulher com cabelos longos&#10;&#10;Descrição gerada automaticamente">
            <a:extLst>
              <a:ext uri="{FF2B5EF4-FFF2-40B4-BE49-F238E27FC236}">
                <a16:creationId xmlns:a16="http://schemas.microsoft.com/office/drawing/2014/main" id="{6896E0E5-1D9E-4368-D4F1-A33F5606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94" t="22465" r="294" b="22337"/>
          <a:stretch/>
        </p:blipFill>
        <p:spPr>
          <a:xfrm>
            <a:off x="6152650" y="3021594"/>
            <a:ext cx="1290173" cy="1352772"/>
          </a:xfrm>
          <a:prstGeom prst="flowChartConnector">
            <a:avLst/>
          </a:prstGeom>
        </p:spPr>
      </p:pic>
      <p:pic>
        <p:nvPicPr>
          <p:cNvPr id="6" name="Imagem 5" descr="Mulher com cabelo escuro em fundo branco&#10;&#10;Descrição gerada automaticamente">
            <a:extLst>
              <a:ext uri="{FF2B5EF4-FFF2-40B4-BE49-F238E27FC236}">
                <a16:creationId xmlns:a16="http://schemas.microsoft.com/office/drawing/2014/main" id="{53C1AA2C-6A4C-8B04-A06F-C95A61BE14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33" t="24286" r="1698" b="23952"/>
          <a:stretch/>
        </p:blipFill>
        <p:spPr>
          <a:xfrm>
            <a:off x="5049459" y="987870"/>
            <a:ext cx="1389840" cy="1350035"/>
          </a:xfrm>
          <a:prstGeom prst="flowChartConnector">
            <a:avLst/>
          </a:prstGeom>
        </p:spPr>
      </p:pic>
      <p:pic>
        <p:nvPicPr>
          <p:cNvPr id="9" name="Imagem 8" descr="Mulher de cabelo longo sorrindo&#10;&#10;Descrição gerada automaticamente">
            <a:extLst>
              <a:ext uri="{FF2B5EF4-FFF2-40B4-BE49-F238E27FC236}">
                <a16:creationId xmlns:a16="http://schemas.microsoft.com/office/drawing/2014/main" id="{62DC971F-71D4-69DA-C67F-6BA9ADC699F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9" t="15789" r="749" b="29053"/>
          <a:stretch/>
        </p:blipFill>
        <p:spPr>
          <a:xfrm>
            <a:off x="881370" y="1007700"/>
            <a:ext cx="1374237" cy="1345081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m 4" descr="Homem com óculos de grau em fundo branco&#10;&#10;Descrição gerada automaticamente">
            <a:extLst>
              <a:ext uri="{FF2B5EF4-FFF2-40B4-BE49-F238E27FC236}">
                <a16:creationId xmlns:a16="http://schemas.microsoft.com/office/drawing/2014/main" id="{C1266DF1-4CD0-3663-832F-C23D28BEB8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3365" r="-375" b="32253"/>
          <a:stretch/>
        </p:blipFill>
        <p:spPr>
          <a:xfrm>
            <a:off x="3937830" y="3025602"/>
            <a:ext cx="1372258" cy="1340581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 descr="Mulher sorrindo e olhando para a câmera&#10;&#10;Descrição gerada automaticamente">
            <a:extLst>
              <a:ext uri="{FF2B5EF4-FFF2-40B4-BE49-F238E27FC236}">
                <a16:creationId xmlns:a16="http://schemas.microsoft.com/office/drawing/2014/main" id="{825BF274-ADDD-5568-AB63-7EA46C07BCE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2680" b="22680"/>
          <a:stretch/>
        </p:blipFill>
        <p:spPr>
          <a:xfrm>
            <a:off x="2943967" y="990368"/>
            <a:ext cx="1380472" cy="1359404"/>
          </a:xfrm>
          <a:prstGeom prst="flowChartConnector">
            <a:avLst/>
          </a:prstGeom>
        </p:spPr>
      </p:pic>
      <p:sp>
        <p:nvSpPr>
          <p:cNvPr id="14" name="Google Shape;104;p16">
            <a:extLst>
              <a:ext uri="{FF2B5EF4-FFF2-40B4-BE49-F238E27FC236}">
                <a16:creationId xmlns:a16="http://schemas.microsoft.com/office/drawing/2014/main" id="{315F5362-7E4F-0318-7769-779FFDDAE2F5}"/>
              </a:ext>
            </a:extLst>
          </p:cNvPr>
          <p:cNvSpPr txBox="1">
            <a:spLocks/>
          </p:cNvSpPr>
          <p:nvPr/>
        </p:nvSpPr>
        <p:spPr>
          <a:xfrm>
            <a:off x="2693171" y="2455096"/>
            <a:ext cx="19025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Beatriz</a:t>
            </a:r>
          </a:p>
        </p:txBody>
      </p:sp>
    </p:spTree>
    <p:extLst>
      <p:ext uri="{BB962C8B-B14F-4D97-AF65-F5344CB8AC3E}">
        <p14:creationId xmlns:p14="http://schemas.microsoft.com/office/powerpoint/2010/main" val="302202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10" grpId="0"/>
      <p:bldP spid="20" grpId="0"/>
      <p:bldP spid="25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7"/>
          <p:cNvPicPr preferRelativeResize="0"/>
          <p:nvPr/>
        </p:nvPicPr>
        <p:blipFill rotWithShape="1">
          <a:blip r:embed="rId3">
            <a:alphaModFix/>
          </a:blip>
          <a:srcRect l="8861" t="16874" r="8861" b="16874"/>
          <a:stretch/>
        </p:blipFill>
        <p:spPr>
          <a:xfrm rot="19971512">
            <a:off x="7155610" y="233683"/>
            <a:ext cx="1632899" cy="1046400"/>
          </a:xfrm>
          <a:prstGeom prst="rect">
            <a:avLst/>
          </a:prstGeom>
          <a:noFill/>
          <a:ln>
            <a:noFill/>
          </a:ln>
          <a:effectLst>
            <a:outerShdw blurRad="57150" dist="495300" dir="4200000" algn="bl" rotWithShape="0">
              <a:schemeClr val="dk2">
                <a:alpha val="30000"/>
              </a:schemeClr>
            </a:outerShdw>
          </a:effectLst>
        </p:spPr>
      </p:pic>
      <p:sp>
        <p:nvSpPr>
          <p:cNvPr id="402" name="Google Shape;402;p47"/>
          <p:cNvSpPr txBox="1">
            <a:spLocks noGrp="1"/>
          </p:cNvSpPr>
          <p:nvPr>
            <p:ph type="title"/>
          </p:nvPr>
        </p:nvSpPr>
        <p:spPr>
          <a:xfrm>
            <a:off x="812462" y="166649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Arduíno e Sensores </a:t>
            </a:r>
            <a:r>
              <a:rPr lang="en">
                <a:solidFill>
                  <a:schemeClr val="lt2"/>
                </a:solidFill>
              </a:rPr>
              <a:t>- Gráfico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15" name="Google Shape;415;p47"/>
          <p:cNvCxnSpPr>
            <a:cxnSpLocks/>
          </p:cNvCxnSpPr>
          <p:nvPr/>
        </p:nvCxnSpPr>
        <p:spPr>
          <a:xfrm>
            <a:off x="-420902" y="899884"/>
            <a:ext cx="703435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D50908F6-953D-642C-C21A-63C93316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539" y="1506119"/>
            <a:ext cx="1694822" cy="16736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DAE9FF-E2F8-5446-C8ED-1C0EF7DC630A}"/>
              </a:ext>
            </a:extLst>
          </p:cNvPr>
          <p:cNvSpPr txBox="1"/>
          <p:nvPr/>
        </p:nvSpPr>
        <p:spPr>
          <a:xfrm>
            <a:off x="1509863" y="3416563"/>
            <a:ext cx="17765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F2CC"/>
                </a:solidFill>
                <a:cs typeface="Segoe UI"/>
              </a:rPr>
              <a:t>LM35: Temperatura</a:t>
            </a:r>
            <a:r>
              <a:rPr lang="en-US">
                <a:solidFill>
                  <a:srgbClr val="FFF2CC"/>
                </a:solidFill>
                <a:cs typeface="Segoe UI"/>
              </a:rPr>
              <a:t>​</a:t>
            </a:r>
          </a:p>
          <a:p>
            <a:r>
              <a:rPr lang="pt-BR">
                <a:solidFill>
                  <a:srgbClr val="FFF2CC"/>
                </a:solidFill>
                <a:cs typeface="Segoe UI"/>
              </a:rPr>
              <a:t>DHT11: Umidade</a:t>
            </a:r>
            <a:r>
              <a:rPr lang="en-US">
                <a:solidFill>
                  <a:srgbClr val="FFF2CC"/>
                </a:solidFill>
                <a:cs typeface="Segoe UI"/>
              </a:rPr>
              <a:t>​</a:t>
            </a:r>
          </a:p>
        </p:txBody>
      </p:sp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54088624-FE71-6298-53A1-B485BACEA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67527" y="34172"/>
            <a:ext cx="1049452" cy="766878"/>
          </a:xfrm>
          <a:prstGeom prst="rect">
            <a:avLst/>
          </a:prstGeom>
        </p:spPr>
      </p:pic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E83A6C09-3E25-D1E9-FF4C-97E1C91301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82" r="39020" b="-211"/>
          <a:stretch/>
        </p:blipFill>
        <p:spPr>
          <a:xfrm rot="16200000">
            <a:off x="5022699" y="1230505"/>
            <a:ext cx="2189685" cy="3092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2A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6B65FC4-4140-04F6-653C-D28896D532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" t="-9" r="26" b="70843"/>
          <a:stretch/>
        </p:blipFill>
        <p:spPr>
          <a:xfrm>
            <a:off x="211668" y="1617347"/>
            <a:ext cx="6428098" cy="1908882"/>
          </a:xfrm>
          <a:prstGeom prst="rect">
            <a:avLst/>
          </a:prstGeom>
        </p:spPr>
      </p:pic>
      <p:pic>
        <p:nvPicPr>
          <p:cNvPr id="482" name="Google Shape;482;p49"/>
          <p:cNvPicPr preferRelativeResize="0"/>
          <p:nvPr/>
        </p:nvPicPr>
        <p:blipFill rotWithShape="1">
          <a:blip r:embed="rId4">
            <a:alphaModFix/>
          </a:blip>
          <a:srcRect l="1095" r="1085"/>
          <a:stretch/>
        </p:blipFill>
        <p:spPr>
          <a:xfrm flipH="1">
            <a:off x="5247475" y="1716550"/>
            <a:ext cx="2786050" cy="2646749"/>
          </a:xfrm>
          <a:prstGeom prst="rect">
            <a:avLst/>
          </a:prstGeom>
          <a:noFill/>
          <a:ln>
            <a:noFill/>
          </a:ln>
          <a:effectLst>
            <a:outerShdw blurRad="57150" dist="495300" dir="4800000" algn="bl" rotWithShape="0">
              <a:schemeClr val="dk2">
                <a:alpha val="30000"/>
              </a:schemeClr>
            </a:outerShdw>
          </a:effectLst>
        </p:spPr>
      </p:pic>
      <p:sp>
        <p:nvSpPr>
          <p:cNvPr id="483" name="Google Shape;483;p49"/>
          <p:cNvSpPr txBox="1">
            <a:spLocks noGrp="1"/>
          </p:cNvSpPr>
          <p:nvPr>
            <p:ph type="subTitle" idx="1"/>
          </p:nvPr>
        </p:nvSpPr>
        <p:spPr>
          <a:xfrm>
            <a:off x="5171974" y="0"/>
            <a:ext cx="4671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Arduíno e Sensores </a:t>
            </a:r>
            <a:r>
              <a:rPr lang="en">
                <a:solidFill>
                  <a:schemeClr val="lt2"/>
                </a:solidFill>
              </a:rPr>
              <a:t>– Código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85" name="Google Shape;485;p49"/>
          <p:cNvCxnSpPr/>
          <p:nvPr/>
        </p:nvCxnSpPr>
        <p:spPr>
          <a:xfrm>
            <a:off x="4874640" y="451319"/>
            <a:ext cx="4863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7" name="Google Shape;4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789651" y="2097725"/>
            <a:ext cx="3325899" cy="2646749"/>
          </a:xfrm>
          <a:prstGeom prst="rect">
            <a:avLst/>
          </a:prstGeom>
          <a:noFill/>
          <a:ln>
            <a:noFill/>
          </a:ln>
          <a:effectLst>
            <a:outerShdw blurRad="57150" dist="495300" dir="4800000" algn="bl" rotWithShape="0">
              <a:schemeClr val="dk2">
                <a:alpha val="3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2A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ED2BFB10-2D3B-C1A6-B3CB-4B98EAF263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" t="27586" r="327" b="57220"/>
          <a:stretch/>
        </p:blipFill>
        <p:spPr>
          <a:xfrm>
            <a:off x="204612" y="2094726"/>
            <a:ext cx="6435148" cy="994430"/>
          </a:xfrm>
          <a:prstGeom prst="rect">
            <a:avLst/>
          </a:prstGeom>
        </p:spPr>
      </p:pic>
      <p:pic>
        <p:nvPicPr>
          <p:cNvPr id="482" name="Google Shape;482;p49"/>
          <p:cNvPicPr preferRelativeResize="0"/>
          <p:nvPr/>
        </p:nvPicPr>
        <p:blipFill rotWithShape="1">
          <a:blip r:embed="rId4">
            <a:alphaModFix/>
          </a:blip>
          <a:srcRect l="1095" r="1085"/>
          <a:stretch/>
        </p:blipFill>
        <p:spPr>
          <a:xfrm flipH="1">
            <a:off x="5247475" y="1716550"/>
            <a:ext cx="2786050" cy="2646749"/>
          </a:xfrm>
          <a:prstGeom prst="rect">
            <a:avLst/>
          </a:prstGeom>
          <a:noFill/>
          <a:ln>
            <a:noFill/>
          </a:ln>
          <a:effectLst>
            <a:outerShdw blurRad="57150" dist="495300" dir="4800000" algn="bl" rotWithShape="0">
              <a:schemeClr val="dk2">
                <a:alpha val="30000"/>
              </a:schemeClr>
            </a:outerShdw>
          </a:effectLst>
        </p:spPr>
      </p:pic>
      <p:sp>
        <p:nvSpPr>
          <p:cNvPr id="483" name="Google Shape;483;p49"/>
          <p:cNvSpPr txBox="1">
            <a:spLocks noGrp="1"/>
          </p:cNvSpPr>
          <p:nvPr>
            <p:ph type="subTitle" idx="1"/>
          </p:nvPr>
        </p:nvSpPr>
        <p:spPr>
          <a:xfrm>
            <a:off x="5171974" y="0"/>
            <a:ext cx="4671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Arduíno e Sensores </a:t>
            </a:r>
            <a:r>
              <a:rPr lang="en">
                <a:solidFill>
                  <a:schemeClr val="lt2"/>
                </a:solidFill>
              </a:rPr>
              <a:t>– Código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85" name="Google Shape;485;p49"/>
          <p:cNvCxnSpPr/>
          <p:nvPr/>
        </p:nvCxnSpPr>
        <p:spPr>
          <a:xfrm>
            <a:off x="4874640" y="451319"/>
            <a:ext cx="4863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7" name="Google Shape;4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789651" y="2097725"/>
            <a:ext cx="3325899" cy="2646749"/>
          </a:xfrm>
          <a:prstGeom prst="rect">
            <a:avLst/>
          </a:prstGeom>
          <a:noFill/>
          <a:ln>
            <a:noFill/>
          </a:ln>
          <a:effectLst>
            <a:outerShdw blurRad="57150" dist="495300" dir="4800000" algn="bl" rotWithShape="0">
              <a:schemeClr val="dk2"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7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2A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3643DB0C-9D7B-D64D-0C27-667DF8A5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211" r="437" b="108"/>
          <a:stretch/>
        </p:blipFill>
        <p:spPr>
          <a:xfrm>
            <a:off x="204611" y="415505"/>
            <a:ext cx="6435148" cy="3709709"/>
          </a:xfrm>
          <a:prstGeom prst="rect">
            <a:avLst/>
          </a:prstGeom>
        </p:spPr>
      </p:pic>
      <p:pic>
        <p:nvPicPr>
          <p:cNvPr id="482" name="Google Shape;482;p49"/>
          <p:cNvPicPr preferRelativeResize="0"/>
          <p:nvPr/>
        </p:nvPicPr>
        <p:blipFill rotWithShape="1">
          <a:blip r:embed="rId4">
            <a:alphaModFix/>
          </a:blip>
          <a:srcRect l="1095" r="1085"/>
          <a:stretch/>
        </p:blipFill>
        <p:spPr>
          <a:xfrm flipH="1">
            <a:off x="5247475" y="1716550"/>
            <a:ext cx="2786050" cy="2646749"/>
          </a:xfrm>
          <a:prstGeom prst="rect">
            <a:avLst/>
          </a:prstGeom>
          <a:noFill/>
          <a:ln>
            <a:noFill/>
          </a:ln>
          <a:effectLst>
            <a:outerShdw blurRad="57150" dist="495300" dir="4800000" algn="bl" rotWithShape="0">
              <a:schemeClr val="dk2">
                <a:alpha val="30000"/>
              </a:schemeClr>
            </a:outerShdw>
          </a:effectLst>
        </p:spPr>
      </p:pic>
      <p:sp>
        <p:nvSpPr>
          <p:cNvPr id="483" name="Google Shape;483;p49"/>
          <p:cNvSpPr txBox="1">
            <a:spLocks noGrp="1"/>
          </p:cNvSpPr>
          <p:nvPr>
            <p:ph type="subTitle" idx="1"/>
          </p:nvPr>
        </p:nvSpPr>
        <p:spPr>
          <a:xfrm>
            <a:off x="5171974" y="0"/>
            <a:ext cx="4671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Arduíno e Sensores </a:t>
            </a:r>
            <a:r>
              <a:rPr lang="en">
                <a:solidFill>
                  <a:schemeClr val="lt2"/>
                </a:solidFill>
              </a:rPr>
              <a:t>– Código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85" name="Google Shape;485;p49"/>
          <p:cNvCxnSpPr/>
          <p:nvPr/>
        </p:nvCxnSpPr>
        <p:spPr>
          <a:xfrm>
            <a:off x="4874640" y="451319"/>
            <a:ext cx="4863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7" name="Google Shape;4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789651" y="2097725"/>
            <a:ext cx="3325899" cy="2646749"/>
          </a:xfrm>
          <a:prstGeom prst="rect">
            <a:avLst/>
          </a:prstGeom>
          <a:noFill/>
          <a:ln>
            <a:noFill/>
          </a:ln>
          <a:effectLst>
            <a:outerShdw blurRad="57150" dist="495300" dir="4800000" algn="bl" rotWithShape="0">
              <a:schemeClr val="dk2"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26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B14CB8E8-6F37-C457-AAE9-1D132E680A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576"/>
          <a:stretch/>
        </p:blipFill>
        <p:spPr>
          <a:xfrm>
            <a:off x="148674" y="135794"/>
            <a:ext cx="6028089" cy="4774555"/>
          </a:xfrm>
          <a:prstGeom prst="rect">
            <a:avLst/>
          </a:prstGeom>
        </p:spPr>
      </p:pic>
      <p:sp>
        <p:nvSpPr>
          <p:cNvPr id="509" name="Google Shape;509;p52"/>
          <p:cNvSpPr txBox="1">
            <a:spLocks noGrp="1"/>
          </p:cNvSpPr>
          <p:nvPr>
            <p:ph type="title"/>
          </p:nvPr>
        </p:nvSpPr>
        <p:spPr>
          <a:xfrm>
            <a:off x="5806188" y="368941"/>
            <a:ext cx="3811772" cy="335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accent2"/>
                </a:solidFill>
              </a:rPr>
              <a:t>Modelo de Dados Lógico - </a:t>
            </a:r>
            <a:r>
              <a:rPr lang="pt-BR" sz="1800" b="1">
                <a:solidFill>
                  <a:schemeClr val="tx2"/>
                </a:solidFill>
              </a:rPr>
              <a:t>Diagrama</a:t>
            </a:r>
            <a:endParaRPr sz="1800" b="1">
              <a:solidFill>
                <a:schemeClr val="tx2"/>
              </a:solidFill>
            </a:endParaRPr>
          </a:p>
        </p:txBody>
      </p:sp>
      <p:cxnSp>
        <p:nvCxnSpPr>
          <p:cNvPr id="511" name="Google Shape;511;p52"/>
          <p:cNvCxnSpPr/>
          <p:nvPr/>
        </p:nvCxnSpPr>
        <p:spPr>
          <a:xfrm>
            <a:off x="6097391" y="368941"/>
            <a:ext cx="6632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406205" flipH="1">
            <a:off x="7248479" y="790191"/>
            <a:ext cx="1647872" cy="1594468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514" name="Google Shape;5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9496">
            <a:off x="7036668" y="3133200"/>
            <a:ext cx="2057400" cy="1990725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521" name="Google Shape;5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27926">
            <a:off x="6217485" y="1725838"/>
            <a:ext cx="1647872" cy="1594468"/>
          </a:xfrm>
          <a:prstGeom prst="rect">
            <a:avLst/>
          </a:prstGeom>
          <a:noFill/>
          <a:ln>
            <a:noFill/>
          </a:ln>
          <a:effectLst>
            <a:outerShdw blurRad="57150" dist="476250" dir="3540000" algn="bl" rotWithShape="0">
              <a:schemeClr val="dk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69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D746E4C7-7DDB-27A8-F283-AFE7E5143C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399" r="24" b="-17"/>
          <a:stretch/>
        </p:blipFill>
        <p:spPr>
          <a:xfrm>
            <a:off x="503524" y="275014"/>
            <a:ext cx="6022053" cy="4602276"/>
          </a:xfrm>
          <a:prstGeom prst="rect">
            <a:avLst/>
          </a:prstGeom>
        </p:spPr>
      </p:pic>
      <p:sp>
        <p:nvSpPr>
          <p:cNvPr id="509" name="Google Shape;509;p52"/>
          <p:cNvSpPr txBox="1">
            <a:spLocks noGrp="1"/>
          </p:cNvSpPr>
          <p:nvPr>
            <p:ph type="title"/>
          </p:nvPr>
        </p:nvSpPr>
        <p:spPr>
          <a:xfrm>
            <a:off x="5806188" y="368941"/>
            <a:ext cx="3811772" cy="335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accent2"/>
                </a:solidFill>
              </a:rPr>
              <a:t>Modelo de Dados Lógico - </a:t>
            </a:r>
            <a:r>
              <a:rPr lang="pt-BR" sz="1800" b="1">
                <a:solidFill>
                  <a:schemeClr val="tx2"/>
                </a:solidFill>
              </a:rPr>
              <a:t>Diagrama</a:t>
            </a:r>
            <a:endParaRPr sz="1800" b="1">
              <a:solidFill>
                <a:schemeClr val="tx2"/>
              </a:solidFill>
            </a:endParaRPr>
          </a:p>
        </p:txBody>
      </p:sp>
      <p:cxnSp>
        <p:nvCxnSpPr>
          <p:cNvPr id="511" name="Google Shape;511;p52"/>
          <p:cNvCxnSpPr/>
          <p:nvPr/>
        </p:nvCxnSpPr>
        <p:spPr>
          <a:xfrm>
            <a:off x="6097391" y="368941"/>
            <a:ext cx="6632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406205" flipH="1">
            <a:off x="7248479" y="790191"/>
            <a:ext cx="1647872" cy="1594468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514" name="Google Shape;5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9496">
            <a:off x="7036668" y="3133200"/>
            <a:ext cx="2057400" cy="1990725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521" name="Google Shape;5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27926">
            <a:off x="6217485" y="1725838"/>
            <a:ext cx="1647872" cy="1594468"/>
          </a:xfrm>
          <a:prstGeom prst="rect">
            <a:avLst/>
          </a:prstGeom>
          <a:noFill/>
          <a:ln>
            <a:noFill/>
          </a:ln>
          <a:effectLst>
            <a:outerShdw blurRad="57150" dist="476250" dir="3540000" algn="bl" rotWithShape="0">
              <a:schemeClr val="dk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14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7">
          <a:extLst>
            <a:ext uri="{FF2B5EF4-FFF2-40B4-BE49-F238E27FC236}">
              <a16:creationId xmlns:a16="http://schemas.microsoft.com/office/drawing/2014/main" id="{D7A4C894-FCBD-48FA-47CE-284694A5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>
            <a:extLst>
              <a:ext uri="{FF2B5EF4-FFF2-40B4-BE49-F238E27FC236}">
                <a16:creationId xmlns:a16="http://schemas.microsoft.com/office/drawing/2014/main" id="{3CE76099-E018-C1B5-FFDF-3DCBA35D58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3139" y="-223882"/>
            <a:ext cx="1807550" cy="8435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tx2"/>
                </a:solidFill>
              </a:rPr>
              <a:t>Tabelas</a:t>
            </a:r>
          </a:p>
        </p:txBody>
      </p:sp>
      <p:cxnSp>
        <p:nvCxnSpPr>
          <p:cNvPr id="469" name="Google Shape;469;p48">
            <a:extLst>
              <a:ext uri="{FF2B5EF4-FFF2-40B4-BE49-F238E27FC236}">
                <a16:creationId xmlns:a16="http://schemas.microsoft.com/office/drawing/2014/main" id="{1FBC536E-2383-E9ED-F2A4-745C79615C90}"/>
              </a:ext>
            </a:extLst>
          </p:cNvPr>
          <p:cNvCxnSpPr/>
          <p:nvPr/>
        </p:nvCxnSpPr>
        <p:spPr>
          <a:xfrm>
            <a:off x="890318" y="352687"/>
            <a:ext cx="6438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0" name="Google Shape;470;p48">
            <a:extLst>
              <a:ext uri="{FF2B5EF4-FFF2-40B4-BE49-F238E27FC236}">
                <a16:creationId xmlns:a16="http://schemas.microsoft.com/office/drawing/2014/main" id="{6FF4A105-D04E-0A90-396C-F4D9C959AB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639" t="13686" r="9631" b="17257"/>
          <a:stretch/>
        </p:blipFill>
        <p:spPr>
          <a:xfrm rot="8316442">
            <a:off x="295365" y="2428876"/>
            <a:ext cx="1769211" cy="1204321"/>
          </a:xfrm>
          <a:prstGeom prst="rect">
            <a:avLst/>
          </a:prstGeom>
          <a:noFill/>
          <a:ln>
            <a:noFill/>
          </a:ln>
          <a:effectLst>
            <a:outerShdw blurRad="57150" dist="495300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472" name="Google Shape;472;p48">
            <a:extLst>
              <a:ext uri="{FF2B5EF4-FFF2-40B4-BE49-F238E27FC236}">
                <a16:creationId xmlns:a16="http://schemas.microsoft.com/office/drawing/2014/main" id="{31D52FEC-5F5C-A0A2-1273-2FB1A9DD1D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2704" b="12696"/>
          <a:stretch/>
        </p:blipFill>
        <p:spPr>
          <a:xfrm rot="-1654818">
            <a:off x="393102" y="-192075"/>
            <a:ext cx="1571752" cy="1089524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473" name="Google Shape;473;p48">
            <a:extLst>
              <a:ext uri="{FF2B5EF4-FFF2-40B4-BE49-F238E27FC236}">
                <a16:creationId xmlns:a16="http://schemas.microsoft.com/office/drawing/2014/main" id="{9D800DF1-7A3B-DE62-05EC-75D7FDE4835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5356" b="25360"/>
          <a:stretch/>
        </p:blipFill>
        <p:spPr>
          <a:xfrm rot="1960407">
            <a:off x="6979525" y="3061650"/>
            <a:ext cx="2085974" cy="954800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474" name="Google Shape;474;p48">
            <a:extLst>
              <a:ext uri="{FF2B5EF4-FFF2-40B4-BE49-F238E27FC236}">
                <a16:creationId xmlns:a16="http://schemas.microsoft.com/office/drawing/2014/main" id="{C2F695E0-96C7-73B0-728B-9829415CD8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639" t="13686" r="9631" b="17257"/>
          <a:stretch/>
        </p:blipFill>
        <p:spPr>
          <a:xfrm rot="-2483558">
            <a:off x="7010469" y="-207974"/>
            <a:ext cx="1769211" cy="1204321"/>
          </a:xfrm>
          <a:prstGeom prst="rect">
            <a:avLst/>
          </a:prstGeom>
          <a:noFill/>
          <a:ln>
            <a:noFill/>
          </a:ln>
          <a:effectLst>
            <a:outerShdw blurRad="57150" dist="495300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476" name="Google Shape;476;p48">
            <a:extLst>
              <a:ext uri="{FF2B5EF4-FFF2-40B4-BE49-F238E27FC236}">
                <a16:creationId xmlns:a16="http://schemas.microsoft.com/office/drawing/2014/main" id="{BD500757-55B4-DCFA-8715-27C9FD1489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2704" b="12696"/>
          <a:stretch/>
        </p:blipFill>
        <p:spPr>
          <a:xfrm rot="11084668">
            <a:off x="-1954" y="4250141"/>
            <a:ext cx="1979702" cy="1372305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026" name="Picture 2" descr="MySQL - App Masters - Desenvolvimento Web e Mobile - Juiz de Fora/MG">
            <a:extLst>
              <a:ext uri="{FF2B5EF4-FFF2-40B4-BE49-F238E27FC236}">
                <a16:creationId xmlns:a16="http://schemas.microsoft.com/office/drawing/2014/main" id="{6F6E0788-0B17-BB47-E24A-C2B4C43E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55" y="1311372"/>
            <a:ext cx="1382233" cy="138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597211A-DF6C-C33A-AB68-634AEC06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460" y="352687"/>
            <a:ext cx="3864048" cy="47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0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 txBox="1">
            <a:spLocks noGrp="1"/>
          </p:cNvSpPr>
          <p:nvPr>
            <p:ph type="title"/>
          </p:nvPr>
        </p:nvSpPr>
        <p:spPr>
          <a:xfrm>
            <a:off x="1114379" y="605723"/>
            <a:ext cx="3858900" cy="6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</a:rPr>
              <a:t>Script na VM</a:t>
            </a:r>
            <a:endParaRPr sz="5000">
              <a:solidFill>
                <a:schemeClr val="lt2"/>
              </a:solidFill>
            </a:endParaRPr>
          </a:p>
        </p:txBody>
      </p:sp>
      <p:cxnSp>
        <p:nvCxnSpPr>
          <p:cNvPr id="532" name="Google Shape;532;p53"/>
          <p:cNvCxnSpPr/>
          <p:nvPr/>
        </p:nvCxnSpPr>
        <p:spPr>
          <a:xfrm>
            <a:off x="-370677" y="1411781"/>
            <a:ext cx="598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9" name="Google Shape;5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096689" flipH="1">
            <a:off x="5529707" y="266750"/>
            <a:ext cx="2198645" cy="1749685"/>
          </a:xfrm>
          <a:prstGeom prst="rect">
            <a:avLst/>
          </a:prstGeom>
          <a:noFill/>
          <a:ln>
            <a:noFill/>
          </a:ln>
          <a:effectLst>
            <a:outerShdw blurRad="57150" dist="476250" dir="600000" algn="bl" rotWithShape="0">
              <a:schemeClr val="dk2">
                <a:alpha val="20000"/>
              </a:scheme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FFA0E40-ABD5-078C-BFF5-EA1105F24D44}"/>
              </a:ext>
            </a:extLst>
          </p:cNvPr>
          <p:cNvSpPr txBox="1"/>
          <p:nvPr/>
        </p:nvSpPr>
        <p:spPr>
          <a:xfrm>
            <a:off x="520095" y="1608666"/>
            <a:ext cx="370628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>
              <a:solidFill>
                <a:schemeClr val="accent3"/>
              </a:solidFill>
            </a:endParaRPr>
          </a:p>
          <a:p>
            <a:pPr marL="285750" indent="-285750">
              <a:buFont typeface="Wingdings"/>
              <a:buChar char="§"/>
            </a:pPr>
            <a:r>
              <a:rPr lang="pt-BR">
                <a:solidFill>
                  <a:schemeClr val="accent3"/>
                </a:solidFill>
              </a:rPr>
              <a:t>O que é VM?</a:t>
            </a:r>
          </a:p>
          <a:p>
            <a:pPr marL="285750" indent="-285750">
              <a:buFont typeface="Wingdings"/>
              <a:buChar char="§"/>
            </a:pPr>
            <a:endParaRPr lang="pt-BR">
              <a:solidFill>
                <a:schemeClr val="accent3"/>
              </a:solidFill>
            </a:endParaRPr>
          </a:p>
          <a:p>
            <a:pPr marL="285750" indent="-285750">
              <a:buFont typeface="Wingdings"/>
              <a:buChar char="§"/>
            </a:pPr>
            <a:r>
              <a:rPr lang="pt-BR">
                <a:solidFill>
                  <a:schemeClr val="accent3"/>
                </a:solidFill>
              </a:rPr>
              <a:t>Por que utilizamos ela?</a:t>
            </a:r>
          </a:p>
          <a:p>
            <a:endParaRPr lang="pt-BR">
              <a:solidFill>
                <a:schemeClr val="accent3"/>
              </a:solidFill>
            </a:endParaRPr>
          </a:p>
          <a:p>
            <a:endParaRPr lang="pt-BR">
              <a:solidFill>
                <a:schemeClr val="accent3"/>
              </a:solidFill>
            </a:endParaRPr>
          </a:p>
          <a:p>
            <a:r>
              <a:rPr lang="pt-BR">
                <a:solidFill>
                  <a:schemeClr val="accent3"/>
                </a:solidFill>
              </a:rPr>
              <a:t>Para isso, alteramos a porta padrão do MySQL na máquina física para 3307. Essa modificação é necessária para liberar a porta 3306, , permitindo que ela seja utilizada exclusivamente pela instância do MySQL na máquina virtual.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818027-FFC9-5AE0-B84B-8566A1C3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420" y="1264709"/>
            <a:ext cx="758825" cy="687916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973B67E-2356-D279-698E-608D04453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4027" y="376969"/>
            <a:ext cx="1049452" cy="766878"/>
          </a:xfrm>
          <a:prstGeom prst="rect">
            <a:avLst/>
          </a:prstGeom>
        </p:spPr>
      </p:pic>
      <p:pic>
        <p:nvPicPr>
          <p:cNvPr id="8" name="Google Shape;487;p49">
            <a:extLst>
              <a:ext uri="{FF2B5EF4-FFF2-40B4-BE49-F238E27FC236}">
                <a16:creationId xmlns:a16="http://schemas.microsoft.com/office/drawing/2014/main" id="{F7F9A2F1-768D-7D90-4B27-96495F04437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789651" y="2097725"/>
            <a:ext cx="3325899" cy="2646749"/>
          </a:xfrm>
          <a:prstGeom prst="rect">
            <a:avLst/>
          </a:prstGeom>
          <a:noFill/>
          <a:ln>
            <a:noFill/>
          </a:ln>
          <a:effectLst>
            <a:outerShdw blurRad="57150" dist="495300" dir="4800000" algn="bl" rotWithShape="0">
              <a:schemeClr val="dk2">
                <a:alpha val="3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>
            <a:spLocks noGrp="1"/>
          </p:cNvSpPr>
          <p:nvPr>
            <p:ph type="subTitle" idx="1"/>
          </p:nvPr>
        </p:nvSpPr>
        <p:spPr>
          <a:xfrm>
            <a:off x="4572000" y="2804249"/>
            <a:ext cx="4390974" cy="10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Implementação de sensores de temperatura e umidade pode reduzir desperdícios e melhorar a qualidade do queijo.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Espera-se aumento no faturamento e uma maior eficiência na maturação, com menores perdas no processo.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r>
              <a:rPr lang="pt-BR"/>
              <a:t>Em números: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Redução de cerca de 40% a 50% o desperdício 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Aumento substancial de 15% em seu faturamento mensal</a:t>
            </a:r>
            <a:endParaRPr/>
          </a:p>
        </p:txBody>
      </p:sp>
      <p:sp>
        <p:nvSpPr>
          <p:cNvPr id="502" name="Google Shape;502;p51"/>
          <p:cNvSpPr txBox="1">
            <a:spLocks noGrp="1"/>
          </p:cNvSpPr>
          <p:nvPr>
            <p:ph type="title"/>
          </p:nvPr>
        </p:nvSpPr>
        <p:spPr>
          <a:xfrm>
            <a:off x="5754354" y="85102"/>
            <a:ext cx="3327300" cy="1018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Conclusão </a:t>
            </a:r>
            <a:endParaRPr lang="pt-BR" sz="3600">
              <a:solidFill>
                <a:schemeClr val="lt2"/>
              </a:solidFill>
            </a:endParaRPr>
          </a:p>
        </p:txBody>
      </p:sp>
      <p:cxnSp>
        <p:nvCxnSpPr>
          <p:cNvPr id="503" name="Google Shape;503;p51"/>
          <p:cNvCxnSpPr/>
          <p:nvPr/>
        </p:nvCxnSpPr>
        <p:spPr>
          <a:xfrm>
            <a:off x="5495299" y="860870"/>
            <a:ext cx="4923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4" name="Google Shape;504;p51"/>
          <p:cNvPicPr preferRelativeResize="0"/>
          <p:nvPr/>
        </p:nvPicPr>
        <p:blipFill>
          <a:blip r:embed="rId3"/>
          <a:srcRect l="16667" r="16667"/>
          <a:stretch/>
        </p:blipFill>
        <p:spPr>
          <a:xfrm>
            <a:off x="914400" y="742950"/>
            <a:ext cx="3657600" cy="3657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B2D5A631-AB43-E116-551C-5903EC1D8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67527" y="34172"/>
            <a:ext cx="1049452" cy="766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500">
          <a:extLst>
            <a:ext uri="{FF2B5EF4-FFF2-40B4-BE49-F238E27FC236}">
              <a16:creationId xmlns:a16="http://schemas.microsoft.com/office/drawing/2014/main" id="{532B49FD-8441-48D2-AC2B-F8A6C6C7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>
            <a:extLst>
              <a:ext uri="{FF2B5EF4-FFF2-40B4-BE49-F238E27FC236}">
                <a16:creationId xmlns:a16="http://schemas.microsoft.com/office/drawing/2014/main" id="{C82264FB-E705-2407-C654-4279FD3C62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9142" y="4603050"/>
            <a:ext cx="4390974" cy="10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Criação de API para integração de Banco de Dados e login/cadastro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Implementação de Dashboard Dinâmica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Atualização de versão final do site (equipe)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Criação de Tela Separada de Cadastro: Pessoa Física e Pessoa Jurídica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Finalização do Projeto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r>
              <a:rPr lang="pt-BR"/>
              <a:t>Longo prazo...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Expansão de Locais e Tipos de Clientes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Expansão para Outras Salas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Monitoramento de Outros Tipos de Queijos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502" name="Google Shape;502;p51">
            <a:extLst>
              <a:ext uri="{FF2B5EF4-FFF2-40B4-BE49-F238E27FC236}">
                <a16:creationId xmlns:a16="http://schemas.microsoft.com/office/drawing/2014/main" id="{C86FECC1-12F3-EA35-9DB2-502FC3F59D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7289" y="127066"/>
            <a:ext cx="3327300" cy="673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</a:t>
            </a:r>
            <a:r>
              <a:rPr lang="pt-BR" err="1">
                <a:solidFill>
                  <a:schemeClr val="lt2"/>
                </a:solidFill>
              </a:rPr>
              <a:t>óximos</a:t>
            </a:r>
            <a:r>
              <a:rPr lang="pt-BR">
                <a:solidFill>
                  <a:schemeClr val="lt2"/>
                </a:solidFill>
              </a:rPr>
              <a:t> Passos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03" name="Google Shape;503;p51">
            <a:extLst>
              <a:ext uri="{FF2B5EF4-FFF2-40B4-BE49-F238E27FC236}">
                <a16:creationId xmlns:a16="http://schemas.microsoft.com/office/drawing/2014/main" id="{242CD104-B00E-148B-0BDD-FFF831971CA7}"/>
              </a:ext>
            </a:extLst>
          </p:cNvPr>
          <p:cNvCxnSpPr/>
          <p:nvPr/>
        </p:nvCxnSpPr>
        <p:spPr>
          <a:xfrm>
            <a:off x="5185500" y="955964"/>
            <a:ext cx="4923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4" name="Google Shape;504;p51">
            <a:extLst>
              <a:ext uri="{FF2B5EF4-FFF2-40B4-BE49-F238E27FC236}">
                <a16:creationId xmlns:a16="http://schemas.microsoft.com/office/drawing/2014/main" id="{E7549948-2617-49D0-9B22-2D87AE3CE189}"/>
              </a:ext>
            </a:extLst>
          </p:cNvPr>
          <p:cNvPicPr preferRelativeResize="0"/>
          <p:nvPr/>
        </p:nvPicPr>
        <p:blipFill>
          <a:blip r:embed="rId3"/>
          <a:srcRect l="16667" r="16667"/>
          <a:stretch/>
        </p:blipFill>
        <p:spPr>
          <a:xfrm>
            <a:off x="574354" y="742950"/>
            <a:ext cx="3657600" cy="3657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F95DD1E7-7D74-3618-89A7-B1E95D19A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67527" y="34172"/>
            <a:ext cx="1049452" cy="7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0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>
            <a:spLocks noGrp="1"/>
          </p:cNvSpPr>
          <p:nvPr>
            <p:ph type="body" idx="1"/>
          </p:nvPr>
        </p:nvSpPr>
        <p:spPr>
          <a:xfrm>
            <a:off x="3948545" y="1811263"/>
            <a:ext cx="3471300" cy="8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/>
              <a:t>Segmento</a:t>
            </a:r>
            <a:endParaRPr sz="4400">
              <a:solidFill>
                <a:schemeClr val="lt2"/>
              </a:solidFill>
            </a:endParaRPr>
          </a:p>
        </p:txBody>
      </p:sp>
      <p:cxnSp>
        <p:nvCxnSpPr>
          <p:cNvPr id="496" name="Google Shape;496;p50"/>
          <p:cNvCxnSpPr>
            <a:cxnSpLocks/>
          </p:cNvCxnSpPr>
          <p:nvPr/>
        </p:nvCxnSpPr>
        <p:spPr>
          <a:xfrm flipV="1">
            <a:off x="3948545" y="2571750"/>
            <a:ext cx="5078417" cy="5004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5B93C3D5-A400-E93D-703A-5F4B02F88AAB}"/>
              </a:ext>
            </a:extLst>
          </p:cNvPr>
          <p:cNvSpPr txBox="1"/>
          <p:nvPr/>
        </p:nvSpPr>
        <p:spPr>
          <a:xfrm>
            <a:off x="3948545" y="2761135"/>
            <a:ext cx="5078417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800">
                <a:solidFill>
                  <a:schemeClr val="accent6"/>
                </a:solidFill>
              </a:rPr>
              <a:t>Nosso projeto é direcionado ao setor do agronegócio, com foco em produtores de </a:t>
            </a:r>
            <a:r>
              <a:rPr lang="pt-BR" sz="1800" b="1">
                <a:solidFill>
                  <a:schemeClr val="accent6"/>
                </a:solidFill>
              </a:rPr>
              <a:t>Queijo Minas Artesanal</a:t>
            </a:r>
            <a:r>
              <a:rPr lang="pt-BR" sz="1800">
                <a:solidFill>
                  <a:schemeClr val="accent6"/>
                </a:solidFill>
              </a:rPr>
              <a:t>, principalmente aqueles de pequeno e médio porte, que são fundamentais para a preservação de tradições e o fortalecimento da economia local. </a:t>
            </a:r>
          </a:p>
        </p:txBody>
      </p:sp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0D28A654-B1F6-FD6F-3A4B-2752F8A71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76200" y="76200"/>
            <a:ext cx="1023816" cy="748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1"/>
          <p:cNvSpPr txBox="1">
            <a:spLocks noGrp="1"/>
          </p:cNvSpPr>
          <p:nvPr>
            <p:ph type="title"/>
          </p:nvPr>
        </p:nvSpPr>
        <p:spPr>
          <a:xfrm>
            <a:off x="2983499" y="373322"/>
            <a:ext cx="31770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Obrigada!</a:t>
            </a:r>
            <a:endParaRPr/>
          </a:p>
        </p:txBody>
      </p:sp>
      <p:sp>
        <p:nvSpPr>
          <p:cNvPr id="1097" name="Google Shape;1097;p71"/>
          <p:cNvSpPr txBox="1">
            <a:spLocks noGrp="1"/>
          </p:cNvSpPr>
          <p:nvPr>
            <p:ph type="subTitle" idx="1"/>
          </p:nvPr>
        </p:nvSpPr>
        <p:spPr>
          <a:xfrm>
            <a:off x="2972225" y="1531826"/>
            <a:ext cx="31836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Dúvidas?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/>
          </a:p>
        </p:txBody>
      </p:sp>
      <p:cxnSp>
        <p:nvCxnSpPr>
          <p:cNvPr id="1098" name="Google Shape;1098;p71"/>
          <p:cNvCxnSpPr>
            <a:cxnSpLocks/>
          </p:cNvCxnSpPr>
          <p:nvPr/>
        </p:nvCxnSpPr>
        <p:spPr>
          <a:xfrm>
            <a:off x="6250" y="1392250"/>
            <a:ext cx="694180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6" name="Google Shape;1116;p71"/>
          <p:cNvPicPr preferRelativeResize="0"/>
          <p:nvPr/>
        </p:nvPicPr>
        <p:blipFill rotWithShape="1">
          <a:blip r:embed="rId3">
            <a:alphaModFix/>
          </a:blip>
          <a:srcRect t="14614" b="14614"/>
          <a:stretch/>
        </p:blipFill>
        <p:spPr>
          <a:xfrm rot="-2072574">
            <a:off x="864175" y="950200"/>
            <a:ext cx="1424295" cy="975300"/>
          </a:xfrm>
          <a:prstGeom prst="rect">
            <a:avLst/>
          </a:prstGeom>
          <a:noFill/>
          <a:ln>
            <a:noFill/>
          </a:ln>
          <a:effectLst>
            <a:outerShdw blurRad="57150" dist="476250" dir="288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1117" name="Google Shape;111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75804" flipH="1">
            <a:off x="6933653" y="127269"/>
            <a:ext cx="1802044" cy="1434064"/>
          </a:xfrm>
          <a:prstGeom prst="rect">
            <a:avLst/>
          </a:prstGeom>
          <a:noFill/>
          <a:ln>
            <a:noFill/>
          </a:ln>
          <a:effectLst>
            <a:outerShdw blurRad="57150" dist="476250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1120" name="Google Shape;1120;p71"/>
          <p:cNvPicPr preferRelativeResize="0"/>
          <p:nvPr/>
        </p:nvPicPr>
        <p:blipFill rotWithShape="1">
          <a:blip r:embed="rId5">
            <a:alphaModFix/>
          </a:blip>
          <a:srcRect l="11392" t="23662" r="13801" b="23929"/>
          <a:stretch/>
        </p:blipFill>
        <p:spPr>
          <a:xfrm rot="-1831648">
            <a:off x="7454717" y="4073258"/>
            <a:ext cx="1247293" cy="845488"/>
          </a:xfrm>
          <a:prstGeom prst="rect">
            <a:avLst/>
          </a:prstGeom>
          <a:noFill/>
          <a:ln>
            <a:noFill/>
          </a:ln>
          <a:effectLst>
            <a:outerShdw blurRad="57150" dist="476250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1122" name="Google Shape;1122;p71"/>
          <p:cNvPicPr preferRelativeResize="0"/>
          <p:nvPr/>
        </p:nvPicPr>
        <p:blipFill rotWithShape="1">
          <a:blip r:embed="rId6">
            <a:alphaModFix/>
          </a:blip>
          <a:srcRect t="12704" b="12696"/>
          <a:stretch/>
        </p:blipFill>
        <p:spPr>
          <a:xfrm rot="-620718">
            <a:off x="425277" y="-360826"/>
            <a:ext cx="1571752" cy="1089526"/>
          </a:xfrm>
          <a:prstGeom prst="rect">
            <a:avLst/>
          </a:prstGeom>
          <a:noFill/>
          <a:ln>
            <a:noFill/>
          </a:ln>
          <a:effectLst>
            <a:outerShdw blurRad="57150" dist="476250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1123" name="Google Shape;1123;p71"/>
          <p:cNvPicPr preferRelativeResize="0"/>
          <p:nvPr/>
        </p:nvPicPr>
        <p:blipFill rotWithShape="1">
          <a:blip r:embed="rId7">
            <a:alphaModFix/>
          </a:blip>
          <a:srcRect t="25356" b="25360"/>
          <a:stretch/>
        </p:blipFill>
        <p:spPr>
          <a:xfrm rot="1960407">
            <a:off x="-20375" y="3978775"/>
            <a:ext cx="2085974" cy="954800"/>
          </a:xfrm>
          <a:prstGeom prst="rect">
            <a:avLst/>
          </a:prstGeom>
          <a:noFill/>
          <a:ln>
            <a:noFill/>
          </a:ln>
          <a:effectLst>
            <a:outerShdw blurRad="57150" dist="476250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8FF133AA-16C5-36CC-D5C3-185805EA1F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836416" y="1986437"/>
            <a:ext cx="2491331" cy="18205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531F96D-DEC7-358B-5FB8-3063477C340E}"/>
              </a:ext>
            </a:extLst>
          </p:cNvPr>
          <p:cNvSpPr txBox="1"/>
          <p:nvPr/>
        </p:nvSpPr>
        <p:spPr>
          <a:xfrm>
            <a:off x="3183959" y="1935940"/>
            <a:ext cx="46620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2"/>
                </a:solidFill>
              </a:rPr>
              <a:t>Queijo</a:t>
            </a:r>
            <a:endParaRPr lang="pt-BR" sz="54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chemeClr val="accent6"/>
                </a:solidFill>
              </a:rPr>
              <a:t>n</a:t>
            </a:r>
            <a:r>
              <a:rPr lang="en" sz="5400">
                <a:solidFill>
                  <a:schemeClr val="accent6"/>
                </a:solidFill>
              </a:rPr>
              <a:t>o Ponto</a:t>
            </a:r>
            <a:endParaRPr lang="pt-BR" sz="540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625">
          <a:extLst>
            <a:ext uri="{FF2B5EF4-FFF2-40B4-BE49-F238E27FC236}">
              <a16:creationId xmlns:a16="http://schemas.microsoft.com/office/drawing/2014/main" id="{AE8D0CDB-6AC8-A5A2-C125-0E2ABF35D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8">
            <a:extLst>
              <a:ext uri="{FF2B5EF4-FFF2-40B4-BE49-F238E27FC236}">
                <a16:creationId xmlns:a16="http://schemas.microsoft.com/office/drawing/2014/main" id="{C5511D44-1711-95D7-7CCA-E089AD11BD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108" y="-48712"/>
            <a:ext cx="539264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2"/>
                </a:solidFill>
              </a:rPr>
              <a:t>Maiores Regiões Produtoras</a:t>
            </a:r>
          </a:p>
        </p:txBody>
      </p:sp>
      <p:cxnSp>
        <p:nvCxnSpPr>
          <p:cNvPr id="627" name="Google Shape;627;p58">
            <a:extLst>
              <a:ext uri="{FF2B5EF4-FFF2-40B4-BE49-F238E27FC236}">
                <a16:creationId xmlns:a16="http://schemas.microsoft.com/office/drawing/2014/main" id="{73F13547-9C8F-24FA-CF42-FAE5865775EA}"/>
              </a:ext>
            </a:extLst>
          </p:cNvPr>
          <p:cNvCxnSpPr>
            <a:cxnSpLocks/>
          </p:cNvCxnSpPr>
          <p:nvPr/>
        </p:nvCxnSpPr>
        <p:spPr>
          <a:xfrm flipV="1">
            <a:off x="-75481" y="530784"/>
            <a:ext cx="6120384" cy="11112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Desenho de uma maçã&#10;&#10;Descrição gerada automaticamente com confiança baixa">
            <a:extLst>
              <a:ext uri="{FF2B5EF4-FFF2-40B4-BE49-F238E27FC236}">
                <a16:creationId xmlns:a16="http://schemas.microsoft.com/office/drawing/2014/main" id="{25B8C1D7-E893-7C42-389E-6AE81BBA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461" y="1010600"/>
            <a:ext cx="4731575" cy="5034630"/>
          </a:xfrm>
          <a:prstGeom prst="rect">
            <a:avLst/>
          </a:prstGeom>
        </p:spPr>
      </p:pic>
      <p:sp>
        <p:nvSpPr>
          <p:cNvPr id="680" name="Google Shape;680;p58">
            <a:extLst>
              <a:ext uri="{FF2B5EF4-FFF2-40B4-BE49-F238E27FC236}">
                <a16:creationId xmlns:a16="http://schemas.microsoft.com/office/drawing/2014/main" id="{47BF2175-7A6E-25A7-6E4A-D176A41F628F}"/>
              </a:ext>
            </a:extLst>
          </p:cNvPr>
          <p:cNvSpPr txBox="1"/>
          <p:nvPr/>
        </p:nvSpPr>
        <p:spPr>
          <a:xfrm>
            <a:off x="7520966" y="2506303"/>
            <a:ext cx="1886670" cy="15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Serro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rgbClr val="FFFFFF"/>
                </a:solidFill>
                <a:effectLst/>
                <a:latin typeface="Open Sans"/>
              </a:rPr>
              <a:t>11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</a:rPr>
              <a:t>900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 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  <a:ea typeface="Manrope"/>
                <a:cs typeface="Manrope"/>
                <a:sym typeface="Manrope"/>
              </a:rPr>
              <a:t>16,2 toneladas/dia</a:t>
            </a:r>
            <a:endParaRPr lang="pt-BR" sz="1200">
              <a:solidFill>
                <a:srgbClr val="FFFFFF"/>
              </a:solidFill>
              <a:latin typeface="Open Sans"/>
              <a:ea typeface="Manrope"/>
              <a:cs typeface="Manrop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>
              <a:solidFill>
                <a:schemeClr val="bg2">
                  <a:lumMod val="95000"/>
                  <a:lumOff val="5000"/>
                </a:schemeClr>
              </a:solidFill>
              <a:highlight>
                <a:srgbClr val="FFFFFF"/>
              </a:highlight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bg2">
                  <a:lumMod val="95000"/>
                  <a:lumOff val="5000"/>
                </a:schemeClr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704" name="Google Shape;704;p58"/>
          <p:cNvCxnSpPr>
            <a:cxnSpLocks/>
          </p:cNvCxnSpPr>
          <p:nvPr/>
        </p:nvCxnSpPr>
        <p:spPr>
          <a:xfrm flipV="1">
            <a:off x="4579455" y="2708778"/>
            <a:ext cx="2995369" cy="284286"/>
          </a:xfrm>
          <a:prstGeom prst="bentConnector3">
            <a:avLst>
              <a:gd name="adj1" fmla="val 114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Google Shape;701;p58">
            <a:extLst>
              <a:ext uri="{FF2B5EF4-FFF2-40B4-BE49-F238E27FC236}">
                <a16:creationId xmlns:a16="http://schemas.microsoft.com/office/drawing/2014/main" id="{98831ABB-797F-2688-AA91-A2CEE1F39ACF}"/>
              </a:ext>
            </a:extLst>
          </p:cNvPr>
          <p:cNvSpPr/>
          <p:nvPr/>
        </p:nvSpPr>
        <p:spPr>
          <a:xfrm>
            <a:off x="4451033" y="2799518"/>
            <a:ext cx="178158" cy="21359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sp>
        <p:nvSpPr>
          <p:cNvPr id="8" name="Google Shape;701;p58">
            <a:extLst>
              <a:ext uri="{FF2B5EF4-FFF2-40B4-BE49-F238E27FC236}">
                <a16:creationId xmlns:a16="http://schemas.microsoft.com/office/drawing/2014/main" id="{F49AFEC1-64C5-D6D3-7212-5DEC42C7F60A}"/>
              </a:ext>
            </a:extLst>
          </p:cNvPr>
          <p:cNvSpPr/>
          <p:nvPr/>
        </p:nvSpPr>
        <p:spPr>
          <a:xfrm>
            <a:off x="4400785" y="3608959"/>
            <a:ext cx="178159" cy="1943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11" name="Google Shape;704;p58">
            <a:extLst>
              <a:ext uri="{FF2B5EF4-FFF2-40B4-BE49-F238E27FC236}">
                <a16:creationId xmlns:a16="http://schemas.microsoft.com/office/drawing/2014/main" id="{22D37AFD-E542-D836-BF06-3B00FC493311}"/>
              </a:ext>
            </a:extLst>
          </p:cNvPr>
          <p:cNvCxnSpPr>
            <a:cxnSpLocks/>
          </p:cNvCxnSpPr>
          <p:nvPr/>
        </p:nvCxnSpPr>
        <p:spPr>
          <a:xfrm>
            <a:off x="4536323" y="3745854"/>
            <a:ext cx="1666768" cy="278370"/>
          </a:xfrm>
          <a:prstGeom prst="bentConnector3">
            <a:avLst>
              <a:gd name="adj1" fmla="val -2631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69FF3F2-99F3-7DFA-8701-FAA47F05C49A}"/>
              </a:ext>
            </a:extLst>
          </p:cNvPr>
          <p:cNvSpPr txBox="1"/>
          <p:nvPr/>
        </p:nvSpPr>
        <p:spPr>
          <a:xfrm>
            <a:off x="6280869" y="3818050"/>
            <a:ext cx="1823598" cy="129266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Campo das Vertentes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rgbClr val="FFFFFF"/>
                </a:solidFill>
                <a:effectLst/>
                <a:latin typeface="Open Sans"/>
              </a:rPr>
              <a:t>18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</a:rPr>
              <a:t>300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 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  <a:ea typeface="Manrope"/>
                <a:cs typeface="Manrope"/>
                <a:sym typeface="Manrope"/>
              </a:rPr>
              <a:t>4,5 toneladas/dia</a:t>
            </a:r>
            <a:endParaRPr lang="pt-BR" sz="1200">
              <a:solidFill>
                <a:srgbClr val="FFFFFF"/>
              </a:solidFill>
              <a:latin typeface="Open Sans"/>
              <a:ea typeface="Manrope"/>
              <a:cs typeface="Manrope"/>
            </a:endParaRPr>
          </a:p>
        </p:txBody>
      </p:sp>
      <p:sp>
        <p:nvSpPr>
          <p:cNvPr id="17" name="Google Shape;701;p58">
            <a:extLst>
              <a:ext uri="{FF2B5EF4-FFF2-40B4-BE49-F238E27FC236}">
                <a16:creationId xmlns:a16="http://schemas.microsoft.com/office/drawing/2014/main" id="{335432C7-8006-92BE-C379-838891A35A2D}"/>
              </a:ext>
            </a:extLst>
          </p:cNvPr>
          <p:cNvSpPr/>
          <p:nvPr/>
        </p:nvSpPr>
        <p:spPr>
          <a:xfrm>
            <a:off x="3770635" y="2708778"/>
            <a:ext cx="175528" cy="1943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18" name="Google Shape;704;p58">
            <a:extLst>
              <a:ext uri="{FF2B5EF4-FFF2-40B4-BE49-F238E27FC236}">
                <a16:creationId xmlns:a16="http://schemas.microsoft.com/office/drawing/2014/main" id="{366877CA-82AB-6E46-C4A4-C0672443B333}"/>
              </a:ext>
            </a:extLst>
          </p:cNvPr>
          <p:cNvCxnSpPr>
            <a:cxnSpLocks/>
            <a:stCxn id="17" idx="7"/>
          </p:cNvCxnSpPr>
          <p:nvPr/>
        </p:nvCxnSpPr>
        <p:spPr>
          <a:xfrm rot="5400000" flipH="1" flipV="1">
            <a:off x="3949226" y="641560"/>
            <a:ext cx="2066908" cy="2124444"/>
          </a:xfrm>
          <a:prstGeom prst="bentConnector2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2C0E7F6-D24B-99C1-BDEA-5D119CBE020F}"/>
              </a:ext>
            </a:extLst>
          </p:cNvPr>
          <p:cNvSpPr txBox="1"/>
          <p:nvPr/>
        </p:nvSpPr>
        <p:spPr>
          <a:xfrm>
            <a:off x="7519935" y="1169156"/>
            <a:ext cx="1796306" cy="1800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Cerrado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chemeClr val="accent3"/>
                </a:solidFill>
                <a:effectLst/>
                <a:latin typeface="Open Sans"/>
              </a:rPr>
              <a:t>19 </a:t>
            </a:r>
            <a:r>
              <a:rPr lang="pt-BR" sz="1200" b="0" i="0">
                <a:solidFill>
                  <a:schemeClr val="accent3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accent3"/>
                </a:solidFill>
                <a:latin typeface="Open Sans"/>
              </a:rPr>
              <a:t>6 mil</a:t>
            </a:r>
            <a:r>
              <a:rPr lang="pt-BR" sz="1200" b="0" i="0">
                <a:solidFill>
                  <a:schemeClr val="accent3"/>
                </a:solidFill>
                <a:effectLst/>
                <a:latin typeface="Open Sans"/>
              </a:rPr>
              <a:t> 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accent3"/>
                </a:solidFill>
                <a:latin typeface="Open Sans"/>
                <a:ea typeface="Manrope"/>
                <a:cs typeface="Manrope"/>
                <a:sym typeface="Manrope"/>
              </a:rPr>
              <a:t>150 toneladas/dia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87C2425-E5B5-B4D2-0C67-E9E263ED98CD}"/>
              </a:ext>
            </a:extLst>
          </p:cNvPr>
          <p:cNvSpPr txBox="1"/>
          <p:nvPr/>
        </p:nvSpPr>
        <p:spPr>
          <a:xfrm>
            <a:off x="6195865" y="439"/>
            <a:ext cx="1732996" cy="23698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Salitre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chemeClr val="accent3"/>
                </a:solidFill>
                <a:effectLst/>
                <a:latin typeface="Open Sans"/>
              </a:rPr>
              <a:t>2 </a:t>
            </a:r>
            <a:r>
              <a:rPr lang="pt-BR" sz="1200" b="0" i="0">
                <a:solidFill>
                  <a:schemeClr val="accent3"/>
                </a:solidFill>
                <a:effectLst/>
                <a:latin typeface="Open Sans"/>
              </a:rPr>
              <a:t>Município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accent3"/>
                </a:solidFill>
                <a:latin typeface="Open Sans"/>
              </a:rPr>
              <a:t>240 </a:t>
            </a:r>
            <a:r>
              <a:rPr lang="pt-BR" sz="1200" b="0" i="0">
                <a:solidFill>
                  <a:schemeClr val="accent3"/>
                </a:solidFill>
                <a:effectLst/>
                <a:latin typeface="Open Sans"/>
              </a:rPr>
              <a:t>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accent3"/>
                </a:solidFill>
                <a:latin typeface="Open Sans"/>
                <a:ea typeface="Manrope"/>
                <a:cs typeface="Manrope"/>
                <a:sym typeface="Manrope"/>
              </a:rPr>
              <a:t>7,5 toneladas/dia</a:t>
            </a:r>
            <a:endParaRPr lang="pt-BR" sz="1200">
              <a:solidFill>
                <a:schemeClr val="accent3"/>
              </a:solidFill>
              <a:latin typeface="Open Sans"/>
              <a:ea typeface="Manrope"/>
              <a:cs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2" name="Google Shape;701;p58">
            <a:extLst>
              <a:ext uri="{FF2B5EF4-FFF2-40B4-BE49-F238E27FC236}">
                <a16:creationId xmlns:a16="http://schemas.microsoft.com/office/drawing/2014/main" id="{ECDC776C-26E2-132B-E0D3-1A599EED6B71}"/>
              </a:ext>
            </a:extLst>
          </p:cNvPr>
          <p:cNvSpPr/>
          <p:nvPr/>
        </p:nvSpPr>
        <p:spPr>
          <a:xfrm>
            <a:off x="3571525" y="2889141"/>
            <a:ext cx="178159" cy="1943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33" name="Google Shape;704;p58">
            <a:extLst>
              <a:ext uri="{FF2B5EF4-FFF2-40B4-BE49-F238E27FC236}">
                <a16:creationId xmlns:a16="http://schemas.microsoft.com/office/drawing/2014/main" id="{F6D8A5B5-04B7-614E-4492-404BD6C85A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0798" y="3341583"/>
            <a:ext cx="2796833" cy="18633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DC74C4C-452B-009A-0CF3-DBC374384829}"/>
              </a:ext>
            </a:extLst>
          </p:cNvPr>
          <p:cNvSpPr txBox="1"/>
          <p:nvPr/>
        </p:nvSpPr>
        <p:spPr>
          <a:xfrm>
            <a:off x="14026" y="599341"/>
            <a:ext cx="1568142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Triângulo Mineiro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rgbClr val="FFFFFF"/>
                </a:solidFill>
                <a:effectLst/>
                <a:latin typeface="Open Sans"/>
              </a:rPr>
              <a:t>10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344 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  <a:ea typeface="Manrope"/>
                <a:cs typeface="Manrope"/>
                <a:sym typeface="Manrope"/>
              </a:rPr>
              <a:t>5 toneladas/dia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5" name="Google Shape;701;p58">
            <a:extLst>
              <a:ext uri="{FF2B5EF4-FFF2-40B4-BE49-F238E27FC236}">
                <a16:creationId xmlns:a16="http://schemas.microsoft.com/office/drawing/2014/main" id="{6C3841BB-499C-3837-77B9-EE9ABC6497FE}"/>
              </a:ext>
            </a:extLst>
          </p:cNvPr>
          <p:cNvSpPr/>
          <p:nvPr/>
        </p:nvSpPr>
        <p:spPr>
          <a:xfrm>
            <a:off x="3757630" y="3244422"/>
            <a:ext cx="178159" cy="1943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36" name="Google Shape;704;p58">
            <a:extLst>
              <a:ext uri="{FF2B5EF4-FFF2-40B4-BE49-F238E27FC236}">
                <a16:creationId xmlns:a16="http://schemas.microsoft.com/office/drawing/2014/main" id="{82232B35-CD28-7504-1BE4-A705DE53D1EC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1833966" y="1062501"/>
            <a:ext cx="634782" cy="3018497"/>
          </a:xfrm>
          <a:prstGeom prst="bentConnector2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CFC8B18-AA98-E53C-6E33-EA4C32388828}"/>
              </a:ext>
            </a:extLst>
          </p:cNvPr>
          <p:cNvSpPr txBox="1"/>
          <p:nvPr/>
        </p:nvSpPr>
        <p:spPr>
          <a:xfrm>
            <a:off x="-19026" y="2059983"/>
            <a:ext cx="1961341" cy="1800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Araxá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rgbClr val="FFFFFF"/>
                </a:solidFill>
                <a:effectLst/>
                <a:latin typeface="Open Sans"/>
              </a:rPr>
              <a:t>11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1,4 mil 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  <a:ea typeface="Manrope"/>
                <a:cs typeface="Manrope"/>
                <a:sym typeface="Manrope"/>
              </a:rPr>
              <a:t>21 toneladas/dia</a:t>
            </a:r>
            <a:endParaRPr lang="pt-BR" sz="1200">
              <a:solidFill>
                <a:srgbClr val="FFFFFF"/>
              </a:solidFill>
              <a:latin typeface="Open Sans"/>
              <a:ea typeface="Manrope"/>
              <a:cs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" name="Google Shape;701;p58">
            <a:extLst>
              <a:ext uri="{FF2B5EF4-FFF2-40B4-BE49-F238E27FC236}">
                <a16:creationId xmlns:a16="http://schemas.microsoft.com/office/drawing/2014/main" id="{9D2EC738-CF6A-BAFF-6018-AC16EFE1FB79}"/>
              </a:ext>
            </a:extLst>
          </p:cNvPr>
          <p:cNvSpPr/>
          <p:nvPr/>
        </p:nvSpPr>
        <p:spPr>
          <a:xfrm>
            <a:off x="3620962" y="2436678"/>
            <a:ext cx="175528" cy="18845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41" name="Google Shape;704;p58">
            <a:extLst>
              <a:ext uri="{FF2B5EF4-FFF2-40B4-BE49-F238E27FC236}">
                <a16:creationId xmlns:a16="http://schemas.microsoft.com/office/drawing/2014/main" id="{EAF78F6D-2DB0-650F-7438-A485250BAA31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3796490" y="1318451"/>
            <a:ext cx="3785790" cy="12124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BE73CF-BF40-02D7-6BB8-33DC95D5FA47}"/>
              </a:ext>
            </a:extLst>
          </p:cNvPr>
          <p:cNvSpPr txBox="1"/>
          <p:nvPr/>
        </p:nvSpPr>
        <p:spPr>
          <a:xfrm>
            <a:off x="87236" y="3381502"/>
            <a:ext cx="1955234" cy="1800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Canastra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</a:rPr>
              <a:t>9</a:t>
            </a:r>
            <a:r>
              <a:rPr lang="pt-BR" sz="1200" i="0">
                <a:solidFill>
                  <a:srgbClr val="FFFFFF"/>
                </a:solidFill>
                <a:effectLst/>
                <a:latin typeface="Open Sans"/>
              </a:rPr>
              <a:t>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1 </a:t>
            </a:r>
            <a:r>
              <a:rPr lang="pt-BR" sz="1200">
                <a:solidFill>
                  <a:srgbClr val="FFFFFF"/>
                </a:solidFill>
                <a:latin typeface="Open Sans"/>
              </a:rPr>
              <a:t>mil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  <a:ea typeface="Manrope"/>
                <a:cs typeface="Manrope"/>
                <a:sym typeface="Manrope"/>
              </a:rPr>
              <a:t>30 toneladas/dia</a:t>
            </a:r>
            <a:endParaRPr lang="pt-BR" sz="1200">
              <a:solidFill>
                <a:srgbClr val="FFFFFF"/>
              </a:solidFill>
              <a:latin typeface="Open Sans"/>
              <a:ea typeface="Manrope"/>
              <a:cs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" name="Imagem 1" descr="Logotipo, Ícone&#10;&#10;Descrição gerada automaticamente">
            <a:extLst>
              <a:ext uri="{FF2B5EF4-FFF2-40B4-BE49-F238E27FC236}">
                <a16:creationId xmlns:a16="http://schemas.microsoft.com/office/drawing/2014/main" id="{FF91E524-2CCD-1325-73AB-E8DEAEFC8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51716" y="42815"/>
            <a:ext cx="684780" cy="500397"/>
          </a:xfrm>
          <a:prstGeom prst="rect">
            <a:avLst/>
          </a:prstGeom>
        </p:spPr>
      </p:pic>
      <p:sp>
        <p:nvSpPr>
          <p:cNvPr id="5" name="Google Shape;701;p58">
            <a:extLst>
              <a:ext uri="{FF2B5EF4-FFF2-40B4-BE49-F238E27FC236}">
                <a16:creationId xmlns:a16="http://schemas.microsoft.com/office/drawing/2014/main" id="{3C7BA408-7EF1-4FA7-BB4A-279AAA6CEA7B}"/>
              </a:ext>
            </a:extLst>
          </p:cNvPr>
          <p:cNvSpPr/>
          <p:nvPr/>
        </p:nvSpPr>
        <p:spPr>
          <a:xfrm>
            <a:off x="3394741" y="2664589"/>
            <a:ext cx="202528" cy="1863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6" name="Google Shape;704;p58">
            <a:extLst>
              <a:ext uri="{FF2B5EF4-FFF2-40B4-BE49-F238E27FC236}">
                <a16:creationId xmlns:a16="http://schemas.microsoft.com/office/drawing/2014/main" id="{45421A41-17E7-8D68-8BBA-930DD26A883F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1597398" y="765981"/>
            <a:ext cx="1937353" cy="1859863"/>
          </a:xfrm>
          <a:prstGeom prst="bentConnector3">
            <a:avLst>
              <a:gd name="adj1" fmla="val 100047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93167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/>
      <p:bldP spid="680" grpId="0"/>
      <p:bldP spid="7" grpId="0" animBg="1"/>
      <p:bldP spid="8" grpId="0" animBg="1"/>
      <p:bldP spid="15" grpId="0"/>
      <p:bldP spid="17" grpId="0" animBg="1"/>
      <p:bldP spid="23" grpId="0"/>
      <p:bldP spid="31" grpId="0"/>
      <p:bldP spid="32" grpId="0" animBg="1"/>
      <p:bldP spid="34" grpId="0"/>
      <p:bldP spid="35" grpId="0" animBg="1"/>
      <p:bldP spid="39" grpId="0"/>
      <p:bldP spid="40" grpId="0" animBg="1"/>
      <p:bldP spid="43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3"/>
          <p:cNvSpPr txBox="1">
            <a:spLocks noGrp="1"/>
          </p:cNvSpPr>
          <p:nvPr>
            <p:ph type="title"/>
          </p:nvPr>
        </p:nvSpPr>
        <p:spPr>
          <a:xfrm>
            <a:off x="1105767" y="337420"/>
            <a:ext cx="2861248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2">
                    <a:lumMod val="50000"/>
                  </a:schemeClr>
                </a:solidFill>
              </a:rPr>
              <a:t>Info</a:t>
            </a:r>
            <a:r>
              <a:rPr lang="pt-BR" b="1">
                <a:solidFill>
                  <a:schemeClr val="tx2"/>
                </a:solidFill>
              </a:rPr>
              <a:t>gráficos</a:t>
            </a:r>
          </a:p>
        </p:txBody>
      </p:sp>
      <p:cxnSp>
        <p:nvCxnSpPr>
          <p:cNvPr id="830" name="Google Shape;830;p63"/>
          <p:cNvCxnSpPr>
            <a:cxnSpLocks/>
          </p:cNvCxnSpPr>
          <p:nvPr/>
        </p:nvCxnSpPr>
        <p:spPr>
          <a:xfrm>
            <a:off x="-399959" y="1038223"/>
            <a:ext cx="4493977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0D4F1AB1-4325-E88C-8FE9-F5534FAA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5" y="1248630"/>
            <a:ext cx="8617527" cy="32853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DF1F69D-2A38-2F3B-0D4A-977D10471BE5}"/>
              </a:ext>
            </a:extLst>
          </p:cNvPr>
          <p:cNvSpPr txBox="1"/>
          <p:nvPr/>
        </p:nvSpPr>
        <p:spPr>
          <a:xfrm>
            <a:off x="2107621" y="1094380"/>
            <a:ext cx="4776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>
                <a:solidFill>
                  <a:srgbClr val="301902"/>
                </a:solidFill>
                <a:latin typeface="Manrope" panose="020B0604020202020204" charset="0"/>
              </a:rPr>
              <a:t>Crescimento</a:t>
            </a:r>
            <a:r>
              <a:rPr lang="pt-BR">
                <a:solidFill>
                  <a:srgbClr val="301902"/>
                </a:solidFill>
              </a:rPr>
              <a:t> do consumo de Queijo Minas artesanal</a:t>
            </a:r>
          </a:p>
        </p:txBody>
      </p:sp>
      <p:pic>
        <p:nvPicPr>
          <p:cNvPr id="16" name="Imagem 15" descr="Logotipo, Ícone&#10;&#10;Descrição gerada automaticamente">
            <a:extLst>
              <a:ext uri="{FF2B5EF4-FFF2-40B4-BE49-F238E27FC236}">
                <a16:creationId xmlns:a16="http://schemas.microsoft.com/office/drawing/2014/main" id="{9DDCBF14-4029-D375-70E5-BA7C915E8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0" y="124990"/>
            <a:ext cx="1105767" cy="80803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C48E115-A573-D0F6-E000-F0AE1B8D697D}"/>
              </a:ext>
            </a:extLst>
          </p:cNvPr>
          <p:cNvSpPr/>
          <p:nvPr/>
        </p:nvSpPr>
        <p:spPr>
          <a:xfrm>
            <a:off x="-96982" y="4554912"/>
            <a:ext cx="9337964" cy="716066"/>
          </a:xfrm>
          <a:prstGeom prst="rect">
            <a:avLst/>
          </a:prstGeom>
          <a:solidFill>
            <a:srgbClr val="301902"/>
          </a:solidFill>
          <a:ln>
            <a:solidFill>
              <a:srgbClr val="3019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accent6"/>
                </a:solidFill>
                <a:latin typeface="Google Sans"/>
              </a:rPr>
              <a:t>         </a:t>
            </a:r>
            <a:r>
              <a:rPr lang="pt-BR">
                <a:solidFill>
                  <a:schemeClr val="accent6"/>
                </a:solidFill>
              </a:rPr>
              <a:t>Estudo realizado pela </a:t>
            </a:r>
            <a:r>
              <a:rPr lang="pt-BR" i="1">
                <a:solidFill>
                  <a:schemeClr val="accent6"/>
                </a:solidFill>
              </a:rPr>
              <a:t>Embrapa</a:t>
            </a:r>
            <a:r>
              <a:rPr lang="pt-BR">
                <a:solidFill>
                  <a:schemeClr val="accent6"/>
                </a:solidFill>
              </a:rPr>
              <a:t> e </a:t>
            </a:r>
            <a:r>
              <a:rPr lang="pt-BR" i="1">
                <a:solidFill>
                  <a:schemeClr val="accent6"/>
                </a:solidFill>
              </a:rPr>
              <a:t>Sistema FAEMG</a:t>
            </a:r>
            <a:r>
              <a:rPr lang="pt-BR">
                <a:solidFill>
                  <a:schemeClr val="accent6"/>
                </a:solidFill>
              </a:rPr>
              <a:t> sobre o crescimento no mercado de queijos artesanais.​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B4"/>
        </a:solidFill>
        <a:effectLst/>
      </p:bgPr>
    </p:bg>
    <p:spTree>
      <p:nvGrpSpPr>
        <p:cNvPr id="1" name="Shape 828">
          <a:extLst>
            <a:ext uri="{FF2B5EF4-FFF2-40B4-BE49-F238E27FC236}">
              <a16:creationId xmlns:a16="http://schemas.microsoft.com/office/drawing/2014/main" id="{B17DE9F1-FF6B-37E8-C48E-E7427DE2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3">
            <a:extLst>
              <a:ext uri="{FF2B5EF4-FFF2-40B4-BE49-F238E27FC236}">
                <a16:creationId xmlns:a16="http://schemas.microsoft.com/office/drawing/2014/main" id="{5FAFBD58-4B7A-82EB-D8D0-91680F57AB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7340" y="188493"/>
            <a:ext cx="266951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bg1"/>
                </a:solidFill>
              </a:rPr>
              <a:t>Info</a:t>
            </a:r>
            <a:r>
              <a:rPr lang="pt-BR" sz="3200">
                <a:solidFill>
                  <a:schemeClr val="lt2"/>
                </a:solidFill>
              </a:rPr>
              <a:t>gráficos</a:t>
            </a:r>
          </a:p>
        </p:txBody>
      </p:sp>
      <p:cxnSp>
        <p:nvCxnSpPr>
          <p:cNvPr id="830" name="Google Shape;830;p63">
            <a:extLst>
              <a:ext uri="{FF2B5EF4-FFF2-40B4-BE49-F238E27FC236}">
                <a16:creationId xmlns:a16="http://schemas.microsoft.com/office/drawing/2014/main" id="{8DD5F08A-4D88-02AE-993A-6B9008FC07B4}"/>
              </a:ext>
            </a:extLst>
          </p:cNvPr>
          <p:cNvCxnSpPr>
            <a:cxnSpLocks/>
          </p:cNvCxnSpPr>
          <p:nvPr/>
        </p:nvCxnSpPr>
        <p:spPr>
          <a:xfrm>
            <a:off x="-3323532" y="855903"/>
            <a:ext cx="7506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63">
            <a:extLst>
              <a:ext uri="{FF2B5EF4-FFF2-40B4-BE49-F238E27FC236}">
                <a16:creationId xmlns:a16="http://schemas.microsoft.com/office/drawing/2014/main" id="{246BD8EB-1B4E-7172-9E7F-A4573A416B20}"/>
              </a:ext>
            </a:extLst>
          </p:cNvPr>
          <p:cNvSpPr txBox="1"/>
          <p:nvPr/>
        </p:nvSpPr>
        <p:spPr>
          <a:xfrm>
            <a:off x="4706153" y="1686173"/>
            <a:ext cx="1929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301902"/>
                </a:solidFill>
                <a:latin typeface="Franklin Gothic Demi"/>
                <a:ea typeface="Manrope"/>
                <a:cs typeface="Manrope"/>
                <a:sym typeface="Manrope"/>
              </a:rPr>
              <a:t>Maturação Média</a:t>
            </a:r>
            <a:endParaRPr lang="pt-BR" sz="1800">
              <a:solidFill>
                <a:srgbClr val="301902"/>
              </a:solidFill>
              <a:latin typeface="Franklin Gothic Demi"/>
              <a:ea typeface="Manrope"/>
              <a:cs typeface="Manrope"/>
            </a:endParaRPr>
          </a:p>
        </p:txBody>
      </p:sp>
      <p:sp>
        <p:nvSpPr>
          <p:cNvPr id="835" name="Google Shape;835;p63">
            <a:extLst>
              <a:ext uri="{FF2B5EF4-FFF2-40B4-BE49-F238E27FC236}">
                <a16:creationId xmlns:a16="http://schemas.microsoft.com/office/drawing/2014/main" id="{DBE06AD2-B222-4D40-BB7F-DD78CA174188}"/>
              </a:ext>
            </a:extLst>
          </p:cNvPr>
          <p:cNvSpPr txBox="1"/>
          <p:nvPr/>
        </p:nvSpPr>
        <p:spPr>
          <a:xfrm>
            <a:off x="6855299" y="1680479"/>
            <a:ext cx="1929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bg1"/>
                </a:solidFill>
                <a:latin typeface="Franklin Gothic Demi"/>
                <a:ea typeface="Manrope"/>
                <a:cs typeface="Manrope"/>
                <a:sym typeface="Manrope"/>
              </a:rPr>
              <a:t>Maturação curta</a:t>
            </a:r>
            <a:endParaRPr lang="pt-BR" sz="1800">
              <a:solidFill>
                <a:schemeClr val="bg1"/>
              </a:solidFill>
              <a:latin typeface="Franklin Gothic Demi"/>
              <a:ea typeface="Manrope"/>
              <a:cs typeface="Manrope"/>
            </a:endParaRPr>
          </a:p>
        </p:txBody>
      </p:sp>
      <p:sp>
        <p:nvSpPr>
          <p:cNvPr id="837" name="Google Shape;837;p63">
            <a:extLst>
              <a:ext uri="{FF2B5EF4-FFF2-40B4-BE49-F238E27FC236}">
                <a16:creationId xmlns:a16="http://schemas.microsoft.com/office/drawing/2014/main" id="{4A9358B4-2C25-23B7-29DB-B00F5EF20F45}"/>
              </a:ext>
            </a:extLst>
          </p:cNvPr>
          <p:cNvSpPr txBox="1"/>
          <p:nvPr/>
        </p:nvSpPr>
        <p:spPr>
          <a:xfrm>
            <a:off x="5940268" y="3322104"/>
            <a:ext cx="1929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301902"/>
                </a:solidFill>
                <a:latin typeface="Franklin Gothic Demi"/>
                <a:ea typeface="Manrope"/>
                <a:cs typeface="Manrope"/>
                <a:sym typeface="Manrope"/>
              </a:rPr>
              <a:t>Maturação Longa</a:t>
            </a:r>
            <a:endParaRPr lang="pt-BR" sz="1800">
              <a:solidFill>
                <a:srgbClr val="301902"/>
              </a:solidFill>
              <a:latin typeface="Franklin Gothic Demi"/>
              <a:ea typeface="Manrope"/>
              <a:cs typeface="Manrope"/>
            </a:endParaRPr>
          </a:p>
        </p:txBody>
      </p:sp>
      <p:sp>
        <p:nvSpPr>
          <p:cNvPr id="841" name="Google Shape;841;p63">
            <a:extLst>
              <a:ext uri="{FF2B5EF4-FFF2-40B4-BE49-F238E27FC236}">
                <a16:creationId xmlns:a16="http://schemas.microsoft.com/office/drawing/2014/main" id="{2CEFE9C4-F8D2-6653-EBF1-477571FD1D83}"/>
              </a:ext>
            </a:extLst>
          </p:cNvPr>
          <p:cNvSpPr txBox="1"/>
          <p:nvPr/>
        </p:nvSpPr>
        <p:spPr>
          <a:xfrm>
            <a:off x="4803200" y="1052302"/>
            <a:ext cx="1929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81,4%</a:t>
            </a:r>
            <a:endParaRPr lang="pt-BR" sz="3000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42" name="Google Shape;842;p63">
            <a:extLst>
              <a:ext uri="{FF2B5EF4-FFF2-40B4-BE49-F238E27FC236}">
                <a16:creationId xmlns:a16="http://schemas.microsoft.com/office/drawing/2014/main" id="{FF86E893-C873-48AB-B434-A31EF8053F26}"/>
              </a:ext>
            </a:extLst>
          </p:cNvPr>
          <p:cNvSpPr txBox="1"/>
          <p:nvPr/>
        </p:nvSpPr>
        <p:spPr>
          <a:xfrm>
            <a:off x="6962431" y="1039617"/>
            <a:ext cx="1929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17,35%</a:t>
            </a:r>
            <a:endParaRPr lang="pt-BR" sz="30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43" name="Google Shape;843;p63">
            <a:extLst>
              <a:ext uri="{FF2B5EF4-FFF2-40B4-BE49-F238E27FC236}">
                <a16:creationId xmlns:a16="http://schemas.microsoft.com/office/drawing/2014/main" id="{E9992EE7-69C3-490C-7355-C0370BAF1CDD}"/>
              </a:ext>
            </a:extLst>
          </p:cNvPr>
          <p:cNvSpPr txBox="1"/>
          <p:nvPr/>
        </p:nvSpPr>
        <p:spPr>
          <a:xfrm>
            <a:off x="5944564" y="2762621"/>
            <a:ext cx="1929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rgbClr val="142234"/>
                </a:solidFill>
                <a:latin typeface="Manrope"/>
                <a:ea typeface="Manrope"/>
                <a:cs typeface="Manrope"/>
                <a:sym typeface="Manrope"/>
              </a:rPr>
              <a:t>1,19%</a:t>
            </a:r>
            <a:endParaRPr lang="pt-BR" sz="3000">
              <a:solidFill>
                <a:srgbClr val="14223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" name="Imagem 1" descr="Gráfico, Gráfico de barras&#10;&#10;Descrição gerada automaticamente">
            <a:extLst>
              <a:ext uri="{FF2B5EF4-FFF2-40B4-BE49-F238E27FC236}">
                <a16:creationId xmlns:a16="http://schemas.microsoft.com/office/drawing/2014/main" id="{035CBC1E-A9BB-BE47-62BC-9A9FFE969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5" y="1041519"/>
            <a:ext cx="4632049" cy="3444911"/>
          </a:xfrm>
          <a:prstGeom prst="rect">
            <a:avLst/>
          </a:prstGeom>
        </p:spPr>
      </p:pic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3096B92C-9A4B-E03C-FEFC-0D8740BCA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0" y="107758"/>
            <a:ext cx="923766" cy="6750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F2F47B-2C54-1CC7-50D9-1F9912AAA0DE}"/>
              </a:ext>
            </a:extLst>
          </p:cNvPr>
          <p:cNvSpPr/>
          <p:nvPr/>
        </p:nvSpPr>
        <p:spPr>
          <a:xfrm>
            <a:off x="-193964" y="4486429"/>
            <a:ext cx="9337964" cy="736350"/>
          </a:xfrm>
          <a:prstGeom prst="rect">
            <a:avLst/>
          </a:prstGeom>
          <a:solidFill>
            <a:srgbClr val="301902"/>
          </a:solidFill>
          <a:ln>
            <a:solidFill>
              <a:srgbClr val="3019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accent6"/>
                </a:solidFill>
                <a:latin typeface="Google Sans"/>
              </a:rPr>
              <a:t>         </a:t>
            </a:r>
            <a:r>
              <a:rPr lang="pt-BR">
                <a:solidFill>
                  <a:schemeClr val="accent6"/>
                </a:solidFill>
              </a:rPr>
              <a:t>Estudo realizado pela </a:t>
            </a:r>
            <a:r>
              <a:rPr lang="pt-BR" sz="14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SEBRAE sobre o tempo médio de maturação de queijos artesanais </a:t>
            </a:r>
            <a:r>
              <a:rPr lang="pt-BR">
                <a:solidFill>
                  <a:schemeClr val="accent6"/>
                </a:solidFill>
              </a:rPr>
              <a:t>.​</a:t>
            </a:r>
          </a:p>
        </p:txBody>
      </p:sp>
    </p:spTree>
    <p:extLst>
      <p:ext uri="{BB962C8B-B14F-4D97-AF65-F5344CB8AC3E}">
        <p14:creationId xmlns:p14="http://schemas.microsoft.com/office/powerpoint/2010/main" val="331921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/>
          <p:nvPr/>
        </p:nvSpPr>
        <p:spPr>
          <a:xfrm>
            <a:off x="4848000" y="2676934"/>
            <a:ext cx="731400" cy="731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9"/>
          <p:cNvSpPr/>
          <p:nvPr/>
        </p:nvSpPr>
        <p:spPr>
          <a:xfrm>
            <a:off x="115475" y="2731190"/>
            <a:ext cx="731400" cy="731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9"/>
          <p:cNvSpPr/>
          <p:nvPr/>
        </p:nvSpPr>
        <p:spPr>
          <a:xfrm>
            <a:off x="5439797" y="1029751"/>
            <a:ext cx="731400" cy="731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9"/>
          <p:cNvSpPr/>
          <p:nvPr/>
        </p:nvSpPr>
        <p:spPr>
          <a:xfrm>
            <a:off x="168993" y="1085774"/>
            <a:ext cx="731400" cy="731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1292698" y="206009"/>
            <a:ext cx="2434175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Desafios</a:t>
            </a:r>
            <a:endParaRPr sz="4000"/>
          </a:p>
        </p:txBody>
      </p:sp>
      <p:sp>
        <p:nvSpPr>
          <p:cNvPr id="210" name="Google Shape;210;p39"/>
          <p:cNvSpPr txBox="1">
            <a:spLocks noGrp="1"/>
          </p:cNvSpPr>
          <p:nvPr>
            <p:ph type="subTitle" idx="1"/>
          </p:nvPr>
        </p:nvSpPr>
        <p:spPr>
          <a:xfrm>
            <a:off x="855918" y="2858240"/>
            <a:ext cx="3584777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pt-BR"/>
              <a:t>Perdas por Desidratação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1" name="Google Shape;211;p39"/>
          <p:cNvSpPr txBox="1">
            <a:spLocks noGrp="1"/>
          </p:cNvSpPr>
          <p:nvPr>
            <p:ph type="title" idx="2"/>
          </p:nvPr>
        </p:nvSpPr>
        <p:spPr>
          <a:xfrm>
            <a:off x="168993" y="1135470"/>
            <a:ext cx="731400" cy="62568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01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3"/>
          </p:nvPr>
        </p:nvSpPr>
        <p:spPr>
          <a:xfrm>
            <a:off x="1105767" y="3429600"/>
            <a:ext cx="2743738" cy="633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anrope"/>
                <a:ea typeface="Manrope"/>
                <a:cs typeface="Manrope"/>
                <a:sym typeface="Manrope"/>
              </a:rPr>
              <a:t>Excesso de perda de umidade, levando a rachaduras e desidratação do queijo.</a:t>
            </a:r>
            <a:endParaRPr lang="en-US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" name="Google Shape;213;p39"/>
          <p:cNvSpPr txBox="1">
            <a:spLocks noGrp="1"/>
          </p:cNvSpPr>
          <p:nvPr>
            <p:ph type="subTitle" idx="5"/>
          </p:nvPr>
        </p:nvSpPr>
        <p:spPr>
          <a:xfrm>
            <a:off x="6111134" y="1170670"/>
            <a:ext cx="2866995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Mofos Indesejados</a:t>
            </a:r>
            <a:endParaRPr lang="pt-BR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subTitle" idx="6"/>
          </p:nvPr>
        </p:nvSpPr>
        <p:spPr>
          <a:xfrm>
            <a:off x="6133257" y="1955807"/>
            <a:ext cx="284487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de mofos inadequados por falta de controle da umidade</a:t>
            </a:r>
            <a:endParaRPr lang="pt-BR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5" name="Google Shape;215;p39"/>
          <p:cNvSpPr txBox="1">
            <a:spLocks noGrp="1"/>
          </p:cNvSpPr>
          <p:nvPr>
            <p:ph type="subTitle" idx="8"/>
          </p:nvPr>
        </p:nvSpPr>
        <p:spPr>
          <a:xfrm>
            <a:off x="5386544" y="2777534"/>
            <a:ext cx="3882155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Desperdício de Produto</a:t>
            </a:r>
            <a:endParaRPr lang="pt-BR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9"/>
          </p:nvPr>
        </p:nvSpPr>
        <p:spPr>
          <a:xfrm>
            <a:off x="5975457" y="3592526"/>
            <a:ext cx="287972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Perda de até 15% do queijo devido a condições inadequadas de maturação.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4"/>
          </p:nvPr>
        </p:nvSpPr>
        <p:spPr>
          <a:xfrm>
            <a:off x="864924" y="1177960"/>
            <a:ext cx="452162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Dificuldade em Manter Padrão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15"/>
          </p:nvPr>
        </p:nvSpPr>
        <p:spPr>
          <a:xfrm>
            <a:off x="1137916" y="1724148"/>
            <a:ext cx="2844872" cy="8236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 controle preciso, a qualidade do queijo varia de lote para lote.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9" name="Google Shape;219;p39"/>
          <p:cNvSpPr txBox="1">
            <a:spLocks noGrp="1"/>
          </p:cNvSpPr>
          <p:nvPr>
            <p:ph type="title" idx="4"/>
          </p:nvPr>
        </p:nvSpPr>
        <p:spPr>
          <a:xfrm>
            <a:off x="5484545" y="1108173"/>
            <a:ext cx="641903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02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title" idx="7"/>
          </p:nvPr>
        </p:nvSpPr>
        <p:spPr>
          <a:xfrm>
            <a:off x="148227" y="2805778"/>
            <a:ext cx="665896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03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13"/>
          </p:nvPr>
        </p:nvSpPr>
        <p:spPr>
          <a:xfrm>
            <a:off x="4882882" y="2766475"/>
            <a:ext cx="661636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04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222" name="Google Shape;222;p39"/>
          <p:cNvCxnSpPr/>
          <p:nvPr/>
        </p:nvCxnSpPr>
        <p:spPr>
          <a:xfrm>
            <a:off x="-406725" y="953690"/>
            <a:ext cx="434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3" name="Google Shape;223;p39"/>
          <p:cNvPicPr preferRelativeResize="0"/>
          <p:nvPr/>
        </p:nvPicPr>
        <p:blipFill rotWithShape="1">
          <a:blip r:embed="rId3">
            <a:alphaModFix/>
          </a:blip>
          <a:srcRect t="11900" b="11908"/>
          <a:stretch/>
        </p:blipFill>
        <p:spPr>
          <a:xfrm rot="-9537191" flipH="1">
            <a:off x="7377026" y="-114276"/>
            <a:ext cx="1525756" cy="1228008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rgbClr val="000000">
                <a:alpha val="27000"/>
              </a:srgbClr>
            </a:outerShdw>
          </a:effectLst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784E4FAE-1351-82A3-DC22-A8A64DF3D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0" y="77110"/>
            <a:ext cx="1105767" cy="80803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9361918-898E-263B-1612-2B64344EEBE6}"/>
              </a:ext>
            </a:extLst>
          </p:cNvPr>
          <p:cNvSpPr/>
          <p:nvPr/>
        </p:nvSpPr>
        <p:spPr>
          <a:xfrm>
            <a:off x="-96982" y="4465595"/>
            <a:ext cx="9337964" cy="716066"/>
          </a:xfrm>
          <a:prstGeom prst="rect">
            <a:avLst/>
          </a:prstGeom>
          <a:solidFill>
            <a:srgbClr val="FFC000"/>
          </a:solidFill>
          <a:ln>
            <a:solidFill>
              <a:srgbClr val="3019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chemeClr val="accent6"/>
                </a:solidFill>
                <a:latin typeface="Google Sans"/>
              </a:rPr>
              <a:t>         </a:t>
            </a:r>
            <a:r>
              <a:rPr lang="pt-BR" b="1">
                <a:solidFill>
                  <a:schemeClr val="accent6"/>
                </a:solidFill>
              </a:rPr>
              <a:t>Lei Federal 13.680, primeira lei brasileira que regulamenta especificamente a produção artesanal de </a:t>
            </a:r>
            <a:endParaRPr lang="pt-BR" b="1">
              <a:solidFill>
                <a:schemeClr val="accent6"/>
              </a:solidFill>
              <a:cs typeface="Arial"/>
            </a:endParaRPr>
          </a:p>
          <a:p>
            <a:pPr algn="ctr"/>
            <a:r>
              <a:rPr lang="pt-BR" b="1">
                <a:solidFill>
                  <a:schemeClr val="accent6"/>
                </a:solidFill>
              </a:rPr>
              <a:t>queijos de leite cru.</a:t>
            </a:r>
            <a:endParaRPr lang="pt-BR" b="1">
              <a:solidFill>
                <a:schemeClr val="accent6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842846" y="179515"/>
            <a:ext cx="4331040" cy="764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Proposta de Solução</a:t>
            </a:r>
            <a:endParaRPr sz="3200"/>
          </a:p>
        </p:txBody>
      </p:sp>
      <p:cxnSp>
        <p:nvCxnSpPr>
          <p:cNvPr id="249" name="Google Shape;249;p41"/>
          <p:cNvCxnSpPr/>
          <p:nvPr/>
        </p:nvCxnSpPr>
        <p:spPr>
          <a:xfrm>
            <a:off x="-148356" y="997833"/>
            <a:ext cx="598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l="-3269" t="18475" r="3269" b="12482"/>
          <a:stretch/>
        </p:blipFill>
        <p:spPr>
          <a:xfrm flipH="1">
            <a:off x="5931864" y="2008608"/>
            <a:ext cx="3029443" cy="20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4">
            <a:alphaModFix/>
          </a:blip>
          <a:srcRect t="21294" b="21294"/>
          <a:stretch/>
        </p:blipFill>
        <p:spPr>
          <a:xfrm rot="1933284" flipH="1">
            <a:off x="7014115" y="3910454"/>
            <a:ext cx="1577445" cy="841132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255" name="Google Shape;255;p41"/>
          <p:cNvPicPr preferRelativeResize="0"/>
          <p:nvPr/>
        </p:nvPicPr>
        <p:blipFill rotWithShape="1">
          <a:blip r:embed="rId4">
            <a:alphaModFix/>
          </a:blip>
          <a:srcRect t="21294" b="21294"/>
          <a:stretch/>
        </p:blipFill>
        <p:spPr>
          <a:xfrm rot="-1933277">
            <a:off x="6688181" y="114031"/>
            <a:ext cx="2570300" cy="1370536"/>
          </a:xfrm>
          <a:prstGeom prst="rect">
            <a:avLst/>
          </a:prstGeom>
          <a:noFill/>
          <a:ln>
            <a:noFill/>
          </a:ln>
          <a:effectLst>
            <a:outerShdw blurRad="57150" dist="657225" dir="36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37BEB0EB-0AA3-162C-6A5B-B39C9D7ED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35224" y="82709"/>
            <a:ext cx="1105767" cy="80803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9C22BDB-FCB5-D256-0A3B-C189085D49A3}"/>
              </a:ext>
            </a:extLst>
          </p:cNvPr>
          <p:cNvSpPr txBox="1"/>
          <p:nvPr/>
        </p:nvSpPr>
        <p:spPr>
          <a:xfrm>
            <a:off x="269883" y="1272749"/>
            <a:ext cx="566198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>
                <a:solidFill>
                  <a:schemeClr val="accent6"/>
                </a:solidFill>
              </a:rPr>
              <a:t>Nosso projeto utiliza sensores de temperatura </a:t>
            </a:r>
            <a:r>
              <a:rPr lang="pt-BR" sz="1800" b="1">
                <a:solidFill>
                  <a:schemeClr val="accent6"/>
                </a:solidFill>
              </a:rPr>
              <a:t>LM35</a:t>
            </a:r>
            <a:r>
              <a:rPr lang="pt-BR" sz="1800">
                <a:solidFill>
                  <a:schemeClr val="accent6"/>
                </a:solidFill>
              </a:rPr>
              <a:t> e de umidade </a:t>
            </a:r>
            <a:r>
              <a:rPr lang="pt-BR" sz="1800" b="1">
                <a:solidFill>
                  <a:schemeClr val="accent6"/>
                </a:solidFill>
              </a:rPr>
              <a:t>DHT11</a:t>
            </a:r>
            <a:r>
              <a:rPr lang="pt-BR" sz="1800">
                <a:solidFill>
                  <a:schemeClr val="accent6"/>
                </a:solidFill>
              </a:rPr>
              <a:t>, instalados nas salas de maturação. O monitoramento será feito por uma </a:t>
            </a:r>
            <a:r>
              <a:rPr lang="pt-BR" sz="1800" b="1">
                <a:solidFill>
                  <a:schemeClr val="accent6"/>
                </a:solidFill>
              </a:rPr>
              <a:t>plataforma web</a:t>
            </a:r>
            <a:r>
              <a:rPr lang="pt-BR" sz="1800">
                <a:solidFill>
                  <a:schemeClr val="accent6"/>
                </a:solidFill>
              </a:rPr>
              <a:t> com uma </a:t>
            </a:r>
            <a:r>
              <a:rPr lang="pt-BR" sz="1800" b="1">
                <a:solidFill>
                  <a:schemeClr val="accent6"/>
                </a:solidFill>
              </a:rPr>
              <a:t>dashboard</a:t>
            </a:r>
            <a:r>
              <a:rPr lang="pt-BR" sz="1800">
                <a:solidFill>
                  <a:schemeClr val="accent6"/>
                </a:solidFill>
              </a:rPr>
              <a:t> que exibe gráficos e envia alertas automáticos.</a:t>
            </a:r>
          </a:p>
          <a:p>
            <a:r>
              <a:rPr lang="pt-BR" sz="1800">
                <a:solidFill>
                  <a:schemeClr val="accent6"/>
                </a:solidFill>
              </a:rPr>
              <a:t>Os dados são armazenados em um </a:t>
            </a:r>
            <a:r>
              <a:rPr lang="pt-BR" sz="1800" b="1">
                <a:solidFill>
                  <a:schemeClr val="accent6"/>
                </a:solidFill>
              </a:rPr>
              <a:t>banco de dados</a:t>
            </a:r>
            <a:r>
              <a:rPr lang="pt-BR" sz="1800">
                <a:solidFill>
                  <a:schemeClr val="accent6"/>
                </a:solidFill>
              </a:rPr>
              <a:t> para análise, e notificações são enviadas quando condições inadequadas são detectadas. Um </a:t>
            </a:r>
            <a:r>
              <a:rPr lang="pt-BR" sz="1800" b="1">
                <a:solidFill>
                  <a:schemeClr val="accent6"/>
                </a:solidFill>
              </a:rPr>
              <a:t>simulador financeiro</a:t>
            </a:r>
            <a:r>
              <a:rPr lang="pt-BR" sz="1800">
                <a:solidFill>
                  <a:schemeClr val="accent6"/>
                </a:solidFill>
              </a:rPr>
              <a:t> estima o impacto da redução de desperdícios.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m 56" descr="Forma, Retângulo&#10;&#10;Descrição gerada automaticamente">
            <a:extLst>
              <a:ext uri="{FF2B5EF4-FFF2-40B4-BE49-F238E27FC236}">
                <a16:creationId xmlns:a16="http://schemas.microsoft.com/office/drawing/2014/main" id="{D57BEC44-D15D-8555-BBFF-E7BE0AEA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26" y="2281744"/>
            <a:ext cx="5080047" cy="1666363"/>
          </a:xfrm>
          <a:prstGeom prst="rect">
            <a:avLst/>
          </a:prstGeom>
        </p:spPr>
      </p:pic>
      <p:sp>
        <p:nvSpPr>
          <p:cNvPr id="261" name="Google Shape;261;p42"/>
          <p:cNvSpPr txBox="1">
            <a:spLocks noGrp="1"/>
          </p:cNvSpPr>
          <p:nvPr>
            <p:ph type="title"/>
          </p:nvPr>
        </p:nvSpPr>
        <p:spPr>
          <a:xfrm>
            <a:off x="708494" y="86755"/>
            <a:ext cx="522240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Diagrama de Negócio</a:t>
            </a:r>
          </a:p>
        </p:txBody>
      </p:sp>
      <p:cxnSp>
        <p:nvCxnSpPr>
          <p:cNvPr id="269" name="Google Shape;269;p42"/>
          <p:cNvCxnSpPr>
            <a:cxnSpLocks/>
          </p:cNvCxnSpPr>
          <p:nvPr/>
        </p:nvCxnSpPr>
        <p:spPr>
          <a:xfrm>
            <a:off x="-110189" y="855918"/>
            <a:ext cx="6549089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EE3202BB-9936-1744-90D9-D7840DC8E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0" y="72637"/>
            <a:ext cx="1049452" cy="766878"/>
          </a:xfrm>
          <a:prstGeom prst="rect">
            <a:avLst/>
          </a:prstGeom>
        </p:spPr>
      </p:pic>
      <p:pic>
        <p:nvPicPr>
          <p:cNvPr id="6" name="Google Shape;264;p42">
            <a:extLst>
              <a:ext uri="{FF2B5EF4-FFF2-40B4-BE49-F238E27FC236}">
                <a16:creationId xmlns:a16="http://schemas.microsoft.com/office/drawing/2014/main" id="{C3A28B06-D36A-FCAD-E1D9-0FA3C9B9AFA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4448" b="14448"/>
          <a:stretch/>
        </p:blipFill>
        <p:spPr>
          <a:xfrm rot="-1000504">
            <a:off x="6590812" y="-209357"/>
            <a:ext cx="1368275" cy="1024376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7" name="Google Shape;265;p42">
            <a:extLst>
              <a:ext uri="{FF2B5EF4-FFF2-40B4-BE49-F238E27FC236}">
                <a16:creationId xmlns:a16="http://schemas.microsoft.com/office/drawing/2014/main" id="{A386CA49-1358-B33E-DF99-73B1796135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7324" b="17324"/>
          <a:stretch/>
        </p:blipFill>
        <p:spPr>
          <a:xfrm rot="-2045110">
            <a:off x="7873445" y="-130330"/>
            <a:ext cx="1147835" cy="789814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4" name="Imagem 3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4FF243D-2794-A453-90B5-05AABCEAD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908" y="680632"/>
            <a:ext cx="1017105" cy="731252"/>
          </a:xfrm>
          <a:prstGeom prst="rect">
            <a:avLst/>
          </a:prstGeom>
        </p:spPr>
      </p:pic>
      <p:pic>
        <p:nvPicPr>
          <p:cNvPr id="9" name="Imagem 8" descr="Uma imagem contendo comida&#10;&#10;Descrição gerada automaticamente">
            <a:extLst>
              <a:ext uri="{FF2B5EF4-FFF2-40B4-BE49-F238E27FC236}">
                <a16:creationId xmlns:a16="http://schemas.microsoft.com/office/drawing/2014/main" id="{4CFAB637-4F1E-F913-3316-919672C592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109" y="1152876"/>
            <a:ext cx="1120075" cy="836910"/>
          </a:xfrm>
          <a:prstGeom prst="rect">
            <a:avLst/>
          </a:prstGeom>
        </p:spPr>
      </p:pic>
      <p:pic>
        <p:nvPicPr>
          <p:cNvPr id="11" name="Imagem 10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A843A6F9-2077-F6B1-19DB-AEC3A0DE5A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5315" y="839515"/>
            <a:ext cx="1208978" cy="1288866"/>
          </a:xfrm>
          <a:prstGeom prst="rect">
            <a:avLst/>
          </a:prstGeom>
        </p:spPr>
      </p:pic>
      <p:pic>
        <p:nvPicPr>
          <p:cNvPr id="13" name="Imagem 12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E3E6CB16-ED0D-2C71-8332-34C9EAD04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4229" y="923046"/>
            <a:ext cx="622587" cy="558583"/>
          </a:xfrm>
          <a:prstGeom prst="rect">
            <a:avLst/>
          </a:prstGeom>
        </p:spPr>
      </p:pic>
      <p:pic>
        <p:nvPicPr>
          <p:cNvPr id="17" name="Imagem 1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518B96F-6CEB-5453-9343-4CE6356EBA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2075" y="840895"/>
            <a:ext cx="1420506" cy="1309767"/>
          </a:xfrm>
          <a:prstGeom prst="rect">
            <a:avLst/>
          </a:prstGeom>
        </p:spPr>
      </p:pic>
      <p:pic>
        <p:nvPicPr>
          <p:cNvPr id="22" name="Imagem 21" descr="Uma imagem contendo xícara, mesa, pequeno, comida&#10;&#10;Descrição gerada automaticamente">
            <a:extLst>
              <a:ext uri="{FF2B5EF4-FFF2-40B4-BE49-F238E27FC236}">
                <a16:creationId xmlns:a16="http://schemas.microsoft.com/office/drawing/2014/main" id="{63D4B67A-628F-D943-8871-D7C80F97C5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1834" y="2428564"/>
            <a:ext cx="1923112" cy="626632"/>
          </a:xfrm>
          <a:prstGeom prst="rect">
            <a:avLst/>
          </a:prstGeom>
        </p:spPr>
      </p:pic>
      <p:pic>
        <p:nvPicPr>
          <p:cNvPr id="23" name="Imagem 22" descr="Uma imagem contendo xícara, mesa, pequeno, comida&#10;&#10;Descrição gerada automaticamente">
            <a:extLst>
              <a:ext uri="{FF2B5EF4-FFF2-40B4-BE49-F238E27FC236}">
                <a16:creationId xmlns:a16="http://schemas.microsoft.com/office/drawing/2014/main" id="{A3ED180D-8A10-F641-76B7-47C6C7595D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1833" y="1965156"/>
            <a:ext cx="1923112" cy="626632"/>
          </a:xfrm>
          <a:prstGeom prst="rect">
            <a:avLst/>
          </a:prstGeom>
        </p:spPr>
      </p:pic>
      <p:pic>
        <p:nvPicPr>
          <p:cNvPr id="24" name="Imagem 23" descr="Uma imagem contendo xícara, mesa, pequeno, comida&#10;&#10;Descrição gerada automaticamente">
            <a:extLst>
              <a:ext uri="{FF2B5EF4-FFF2-40B4-BE49-F238E27FC236}">
                <a16:creationId xmlns:a16="http://schemas.microsoft.com/office/drawing/2014/main" id="{A1296E39-0281-546F-95A8-2F577B10BE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4699" y="1505940"/>
            <a:ext cx="1910246" cy="622440"/>
          </a:xfrm>
          <a:prstGeom prst="rect">
            <a:avLst/>
          </a:prstGeom>
        </p:spPr>
      </p:pic>
      <p:pic>
        <p:nvPicPr>
          <p:cNvPr id="26" name="Imagem 25" descr="Imagem em branco e preto&#10;&#10;Descrição gerada automaticamente com confiança média">
            <a:extLst>
              <a:ext uri="{FF2B5EF4-FFF2-40B4-BE49-F238E27FC236}">
                <a16:creationId xmlns:a16="http://schemas.microsoft.com/office/drawing/2014/main" id="{304927BC-F745-B717-67F7-A729B2065A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4841" y="1191149"/>
            <a:ext cx="1810104" cy="419944"/>
          </a:xfrm>
          <a:prstGeom prst="rect">
            <a:avLst/>
          </a:prstGeom>
        </p:spPr>
      </p:pic>
      <p:pic>
        <p:nvPicPr>
          <p:cNvPr id="28" name="Imagem 27" descr="Uma imagem contendo Diagrama&#10;&#10;Descrição gerada automaticamente">
            <a:extLst>
              <a:ext uri="{FF2B5EF4-FFF2-40B4-BE49-F238E27FC236}">
                <a16:creationId xmlns:a16="http://schemas.microsoft.com/office/drawing/2014/main" id="{2C434CBE-E7F8-8BDA-1D0F-5E40ADDCE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1127" y="1056415"/>
            <a:ext cx="355003" cy="453096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737159C4-3DD3-4C7A-A64D-43B96E4630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8159" y="989790"/>
            <a:ext cx="357701" cy="533800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82C4B251-CB81-183D-1A32-A8A3483A65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4143" y="958938"/>
            <a:ext cx="345201" cy="460268"/>
          </a:xfrm>
          <a:prstGeom prst="rect">
            <a:avLst/>
          </a:prstGeom>
        </p:spPr>
      </p:pic>
      <p:pic>
        <p:nvPicPr>
          <p:cNvPr id="40" name="Imagem 39" descr="Uma imagem contendo Histograma&#10;&#10;Descrição gerada automaticamente">
            <a:extLst>
              <a:ext uri="{FF2B5EF4-FFF2-40B4-BE49-F238E27FC236}">
                <a16:creationId xmlns:a16="http://schemas.microsoft.com/office/drawing/2014/main" id="{81D5C29E-8909-3BF8-3E80-2BACCAED55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0986" y="3918984"/>
            <a:ext cx="855564" cy="878441"/>
          </a:xfrm>
          <a:prstGeom prst="rect">
            <a:avLst/>
          </a:prstGeom>
        </p:spPr>
      </p:pic>
      <p:pic>
        <p:nvPicPr>
          <p:cNvPr id="42" name="Imagem 41" descr="Tela de computador com jogo&#10;&#10;Descrição gerada automaticamente">
            <a:extLst>
              <a:ext uri="{FF2B5EF4-FFF2-40B4-BE49-F238E27FC236}">
                <a16:creationId xmlns:a16="http://schemas.microsoft.com/office/drawing/2014/main" id="{3CD86F7A-C47A-E938-0B6A-21D74C4B29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52243" y="3871754"/>
            <a:ext cx="1697657" cy="1248277"/>
          </a:xfrm>
          <a:prstGeom prst="rect">
            <a:avLst/>
          </a:prstGeom>
        </p:spPr>
      </p:pic>
      <p:pic>
        <p:nvPicPr>
          <p:cNvPr id="44" name="Imagem 43" descr="Desenho de pessoa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DB7545E7-C062-D476-16BB-FAFD02C5449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50055" y="3779517"/>
            <a:ext cx="947352" cy="1215353"/>
          </a:xfrm>
          <a:prstGeom prst="rect">
            <a:avLst/>
          </a:prstGeom>
        </p:spPr>
      </p:pic>
      <p:pic>
        <p:nvPicPr>
          <p:cNvPr id="46" name="Imagem 45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F700A68E-EE7B-3CCC-7655-660D4EE6B66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63228" y="2343973"/>
            <a:ext cx="4236151" cy="1152538"/>
          </a:xfrm>
          <a:prstGeom prst="rect">
            <a:avLst/>
          </a:prstGeom>
        </p:spPr>
      </p:pic>
      <p:pic>
        <p:nvPicPr>
          <p:cNvPr id="47" name="Imagem 46" descr="Logotipo, Ícone&#10;&#10;Descrição gerada automaticamente">
            <a:extLst>
              <a:ext uri="{FF2B5EF4-FFF2-40B4-BE49-F238E27FC236}">
                <a16:creationId xmlns:a16="http://schemas.microsoft.com/office/drawing/2014/main" id="{B880AC20-8CF2-4AD6-AE92-79D18B7A0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4083383" y="3069388"/>
            <a:ext cx="595839" cy="435404"/>
          </a:xfrm>
          <a:prstGeom prst="rect">
            <a:avLst/>
          </a:prstGeom>
        </p:spPr>
      </p:pic>
      <p:pic>
        <p:nvPicPr>
          <p:cNvPr id="49" name="Imagem 48" descr="Uma imagem contendo comida&#10;&#10;Descrição gerada automaticamente">
            <a:extLst>
              <a:ext uri="{FF2B5EF4-FFF2-40B4-BE49-F238E27FC236}">
                <a16:creationId xmlns:a16="http://schemas.microsoft.com/office/drawing/2014/main" id="{84F598B4-42C2-F7F5-FE50-E17F962DFE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4230" y="3796451"/>
            <a:ext cx="1289992" cy="953691"/>
          </a:xfrm>
          <a:prstGeom prst="rect">
            <a:avLst/>
          </a:prstGeom>
        </p:spPr>
      </p:pic>
      <p:pic>
        <p:nvPicPr>
          <p:cNvPr id="51" name="Imagem 50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8FF5B61D-E2B4-946B-78C7-754BD6DA583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17127" y="972274"/>
            <a:ext cx="357515" cy="370594"/>
          </a:xfrm>
          <a:prstGeom prst="rect">
            <a:avLst/>
          </a:prstGeom>
        </p:spPr>
      </p:pic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E3F29E7-6C51-3239-BD38-76CDA3A666A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0927419">
            <a:off x="2192954" y="1543144"/>
            <a:ext cx="1060616" cy="585616"/>
          </a:xfrm>
          <a:prstGeom prst="rect">
            <a:avLst/>
          </a:prstGeom>
        </p:spPr>
      </p:pic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46C65B3D-80B9-773B-11CD-34D06B79025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0927419">
            <a:off x="5339731" y="1380866"/>
            <a:ext cx="1060616" cy="585616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9B66A9D8-2B32-E46F-716D-002D2460A2D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7440000">
            <a:off x="6920176" y="3053033"/>
            <a:ext cx="1060616" cy="585616"/>
          </a:xfrm>
          <a:prstGeom prst="rect">
            <a:avLst/>
          </a:prstGeom>
        </p:spPr>
      </p:pic>
      <p:pic>
        <p:nvPicPr>
          <p:cNvPr id="19" name="Imagem 1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90CBD628-280D-0E9B-80A3-F98EF7FFD8B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9900000">
            <a:off x="4217898" y="4047866"/>
            <a:ext cx="1060616" cy="5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2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cipes for Italian Cheese Month by Slidesgo">
  <a:themeElements>
    <a:clrScheme name="Simple Light">
      <a:dk1>
        <a:srgbClr val="FFF2CC"/>
      </a:dk1>
      <a:lt1>
        <a:srgbClr val="1D1D1D"/>
      </a:lt1>
      <a:dk2>
        <a:srgbClr val="000000"/>
      </a:dk2>
      <a:lt2>
        <a:srgbClr val="FFB900"/>
      </a:lt2>
      <a:accent1>
        <a:srgbClr val="F8D67B"/>
      </a:accent1>
      <a:accent2>
        <a:srgbClr val="A578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2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iver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6ECBF5"/>
      </a:accent1>
      <a:accent2>
        <a:srgbClr val="7FAFBA"/>
      </a:accent2>
      <a:accent3>
        <a:srgbClr val="609295"/>
      </a:accent3>
      <a:accent4>
        <a:srgbClr val="417670"/>
      </a:accent4>
      <a:accent5>
        <a:srgbClr val="3588A5"/>
      </a:accent5>
      <a:accent6>
        <a:srgbClr val="00668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10" ma:contentTypeDescription="Create a new document." ma:contentTypeScope="" ma:versionID="43be561458d90afd93127f631ecddd0d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f21c61e6dbe1aad7c260288bd8b9967f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BD4790-4DB3-4B84-915A-9756D5BFC532}">
  <ds:schemaRefs>
    <ds:schemaRef ds:uri="9fdc8751-6fef-42ec-b05c-835dd8c535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99237F7-B2E7-49EE-9CC6-000E34007AF9}">
  <ds:schemaRefs>
    <ds:schemaRef ds:uri="9fdc8751-6fef-42ec-b05c-835dd8c535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8C3E371-625F-402B-A9DC-C87AD25114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</Slides>
  <Notes>30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30</vt:i4>
      </vt:variant>
    </vt:vector>
  </HeadingPairs>
  <TitlesOfParts>
    <vt:vector size="32" baseType="lpstr">
      <vt:lpstr>Recipes for Italian Cheese Month by Slidesgo</vt:lpstr>
      <vt:lpstr>River Infographics by Slidesgo</vt:lpstr>
      <vt:lpstr>Queijo no Ponto</vt:lpstr>
      <vt:lpstr>Apresentação do PowerPoint</vt:lpstr>
      <vt:lpstr>Apresentação do PowerPoint</vt:lpstr>
      <vt:lpstr>Maiores Regiões Produtoras</vt:lpstr>
      <vt:lpstr>Infográficos</vt:lpstr>
      <vt:lpstr>Infográficos</vt:lpstr>
      <vt:lpstr>Desafios</vt:lpstr>
      <vt:lpstr>Proposta de Solução</vt:lpstr>
      <vt:lpstr>Diagrama de Negócio</vt:lpstr>
      <vt:lpstr>Diagrama de Solução Técnica</vt:lpstr>
      <vt:lpstr>FERRAMENTA DE GESTÃO</vt:lpstr>
      <vt:lpstr>FERRAMENTA DE GESTÃO</vt:lpstr>
      <vt:lpstr>FERRAMENTA DE GESTÃO</vt:lpstr>
      <vt:lpstr>Sprints</vt:lpstr>
      <vt:lpstr>Sprints</vt:lpstr>
      <vt:lpstr>Sprints</vt:lpstr>
      <vt:lpstr>Site Institucional</vt:lpstr>
      <vt:lpstr>Dashboard</vt:lpstr>
      <vt:lpstr>Especifações das Métricas</vt:lpstr>
      <vt:lpstr>Arduíno e Sensores - Gráfico</vt:lpstr>
      <vt:lpstr>Apresentação do PowerPoint</vt:lpstr>
      <vt:lpstr>Apresentação do PowerPoint</vt:lpstr>
      <vt:lpstr>Apresentação do PowerPoint</vt:lpstr>
      <vt:lpstr>Modelo de Dados Lógico - Diagrama</vt:lpstr>
      <vt:lpstr>Modelo de Dados Lógico - Diagrama</vt:lpstr>
      <vt:lpstr>Tabelas</vt:lpstr>
      <vt:lpstr>Script na VM</vt:lpstr>
      <vt:lpstr>Conclusão </vt:lpstr>
      <vt:lpstr>Próximos Passos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dcterms:modified xsi:type="dcterms:W3CDTF">2024-12-01T18:51:24Z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